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6"/>
    <p:sldMasterId id="214748366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6858000" cx="9144000"/>
  <p:notesSz cx="6858000" cy="9144000"/>
  <p:embeddedFontLst>
    <p:embeddedFont>
      <p:font typeface="Raleway"/>
      <p:regular r:id="rId53"/>
      <p:bold r:id="rId54"/>
      <p:italic r:id="rId55"/>
      <p:boldItalic r:id="rId56"/>
    </p:embeddedFont>
    <p:embeddedFont>
      <p:font typeface="Roboto"/>
      <p:regular r:id="rId57"/>
      <p:bold r:id="rId58"/>
      <p:italic r:id="rId59"/>
      <p:boldItalic r:id="rId60"/>
    </p:embeddedFont>
    <p:embeddedFont>
      <p:font typeface="Book Antiqua"/>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Ruchi Amin"/>
  <p:cmAuthor clrIdx="1" id="1" initials="" lastIdx="5" name="Brooke Mcdermot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3C7D28-17DE-4BFB-BE90-6D4D808E76E7}">
  <a:tblStyle styleId="{E93C7D28-17DE-4BFB-BE90-6D4D808E76E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BookAntiqua-bold.fntdata"/><Relationship Id="rId61" Type="http://schemas.openxmlformats.org/officeDocument/2006/relationships/font" Target="fonts/BookAntiqua-regular.fntdata"/><Relationship Id="rId20" Type="http://schemas.openxmlformats.org/officeDocument/2006/relationships/slide" Target="slides/slide12.xml"/><Relationship Id="rId64" Type="http://schemas.openxmlformats.org/officeDocument/2006/relationships/font" Target="fonts/BookAntiqua-boldItalic.fntdata"/><Relationship Id="rId63" Type="http://schemas.openxmlformats.org/officeDocument/2006/relationships/font" Target="fonts/BookAntiqua-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aleway-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aleway-italic.fntdata"/><Relationship Id="rId10" Type="http://schemas.openxmlformats.org/officeDocument/2006/relationships/slide" Target="slides/slide2.xml"/><Relationship Id="rId54" Type="http://schemas.openxmlformats.org/officeDocument/2006/relationships/font" Target="fonts/Raleway-bold.fntdata"/><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font" Target="fonts/Raleway-boldItalic.fntdata"/><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7T15:56:40.745">
    <p:pos x="6000" y="0"/>
    <p:text>combine with source to target, mormalize data, map into common data</p:text>
  </p:cm>
  <p:cm authorId="1" idx="1" dt="2022-04-27T15:56:40.745">
    <p:pos x="6000" y="0"/>
    <p:text>@suyash65@gwmail.gwu.edu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4-27T15:24:56.678">
    <p:pos x="6000" y="0"/>
    <p:text>do not read bullets: here are some stories that we use to guide us to develop visualiztiosn, describe it as persona and what values they are extracting from data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4-28T16:46:10.339">
    <p:pos x="6000" y="0"/>
    <p:text>combine this with user story, use stories as callouts</p:text>
  </p:cm>
  <p:cm authorId="1" idx="2" dt="2022-04-28T16:46:10.339">
    <p:pos x="6000" y="0"/>
    <p:text>I added the call outs, the order goes upper left for selecting the payer and seeing their transactions in a certain time period, then bottom right for top 10 payers, and then bottom left for the distribution (see previous slide for user stories)</p:text>
  </p:cm>
  <p:cm authorId="0" idx="4" dt="2022-04-27T15:25:45.789">
    <p:pos x="6000" y="100"/>
    <p:text>at end, if there is time, we can go to PDF dashboard but embedding images is good alternative.
link PDF in appendix</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4-27T15:55:20.342">
    <p:pos x="6000" y="0"/>
    <p:text>combine these slides, use callouts on the dashboard slide</p:text>
  </p:cm>
  <p:cm authorId="1" idx="3" dt="2022-04-27T15:55:20.342">
    <p:pos x="6000" y="0"/>
    <p:text>@pkbhatta_5@gwu.edu please see the following slide for the call out example</p:text>
  </p:cm>
  <p:cm authorId="0" idx="6" dt="2022-04-27T15:27:23.628">
    <p:pos x="6000" y="100"/>
    <p:text>3 main personas, each have a need in payee dashboard, key busines purposes
add a callout that points to bolded terms / status of payout progress
here is where we deliver the three user stories in next slide's dashboard
- show where stories are embedded in dashboard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4-28T16:45:13.718">
    <p:pos x="6000" y="0"/>
    <p:text>@pkbhatta_5@gwu.edu see call out structure and apply to payer dashboard based on the user stories
_Reassigned to Prithak Bhattacharyya_</p:text>
  </p:cm>
  <p:cm authorId="1" idx="5" dt="2022-04-28T16:45:13.718">
    <p:pos x="6000" y="0"/>
    <p:text>i added the call outs, the order is bottom left (COO), then upper right (sales exec), and bottom right (CMO)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4-27T15:34:15.672">
    <p:pos x="6000" y="0"/>
    <p:text>be mindful of time on this slide. try to keep it to 2-3 mins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520bba5f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520bba5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520bba5fd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520bba5f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20bba5f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520bba5f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520bba5fd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520bba5f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520bba5fd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520bba5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 - add </a:t>
            </a:r>
            <a:r>
              <a:rPr lang="en-US"/>
              <a:t>callouts</a:t>
            </a:r>
            <a:r>
              <a:rPr lang="en-US"/>
              <a:t> to </a:t>
            </a:r>
            <a:r>
              <a:rPr lang="en-US"/>
              <a:t>explain</a:t>
            </a:r>
            <a:r>
              <a:rPr lang="en-US"/>
              <a:t> the user stories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20bba5fd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20bba5f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520bba5fd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520bba5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6346d873c_6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6346d873c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Suyash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20bba5f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520bba5f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6346d873c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6346d873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other github links in appendix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5202dcac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5202dca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personal introductions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6346d873c_3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6346d873c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designated prithak as a compiler to overcome the lack of compatibility within PowerBI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273550a76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273550a76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273550a76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2273550a7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520bba5fd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520bba5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520bba5f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520bba5f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520bba5fd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2520bba5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52b710e6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252b710e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2b710e63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2b710e6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273550a76_0_8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273550a76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273550a76_0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273550a76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602696e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602696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step 2: user story development - talk about how we followed crisp-dm process when developing specific visualizations, agile for trackign status and user stories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CRISP-DM but embedding agile user stories to develop it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using both frameworks with intent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273550a76_0_9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273550a76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273550a76_0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273550a76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273550a76_0_6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2273550a76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273550a76_0_6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2273550a76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273550a76_0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273550a76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273550a76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2273550a7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273550a76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2273550a7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273550a76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273550a76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273550a76_0_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273550a7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273550a76_0_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2273550a76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20bba5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20bba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273550a7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2273550a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6346d873c_3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6346d873c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26346d873c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26346d873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26346d873c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26346d873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26346d873c_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26346d873c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520bba5f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520bba5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520bba5f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520bba5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20bba5f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520bba5f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6346d873c_6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6346d873c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suyash</a:t>
            </a:r>
            <a:r>
              <a:rPr lang="en-US"/>
              <a:t> (update to the excel sheet where it is the source to target mapping) - 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520bba5f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520bba5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showMasterSp="0" type="title">
  <p:cSld name="TITLE">
    <p:spTree>
      <p:nvGrpSpPr>
        <p:cNvPr id="13" name="Shape 13"/>
        <p:cNvGrpSpPr/>
        <p:nvPr/>
      </p:nvGrpSpPr>
      <p:grpSpPr>
        <a:xfrm>
          <a:off x="0" y="0"/>
          <a:ext cx="0" cy="0"/>
          <a:chOff x="0" y="0"/>
          <a:chExt cx="0" cy="0"/>
        </a:xfrm>
      </p:grpSpPr>
      <p:pic>
        <p:nvPicPr>
          <p:cNvPr descr="PPT-General7.jpg" id="14" name="Google Shape;14;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 name="Google Shape;15;p2"/>
          <p:cNvSpPr txBox="1"/>
          <p:nvPr>
            <p:ph type="ctrTitle"/>
          </p:nvPr>
        </p:nvSpPr>
        <p:spPr>
          <a:xfrm>
            <a:off x="3105628" y="465270"/>
            <a:ext cx="5444279" cy="24411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2"/>
          <p:cNvSpPr txBox="1"/>
          <p:nvPr>
            <p:ph idx="1" type="subTitle"/>
          </p:nvPr>
        </p:nvSpPr>
        <p:spPr>
          <a:xfrm>
            <a:off x="3105628" y="3137687"/>
            <a:ext cx="5444279"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17" name="Google Shape;17;p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ECE9C6"/>
                </a:solidFill>
                <a:latin typeface="Arial"/>
                <a:ea typeface="Arial"/>
                <a:cs typeface="Arial"/>
                <a:sym typeface="Arial"/>
              </a:defRPr>
            </a:lvl1pPr>
            <a:lvl2pPr lvl="1">
              <a:buNone/>
              <a:defRPr sz="1300">
                <a:solidFill>
                  <a:srgbClr val="ECE9C6"/>
                </a:solidFill>
                <a:latin typeface="Arial"/>
                <a:ea typeface="Arial"/>
                <a:cs typeface="Arial"/>
                <a:sym typeface="Arial"/>
              </a:defRPr>
            </a:lvl2pPr>
            <a:lvl3pPr lvl="2">
              <a:buNone/>
              <a:defRPr sz="1300">
                <a:solidFill>
                  <a:srgbClr val="ECE9C6"/>
                </a:solidFill>
                <a:latin typeface="Arial"/>
                <a:ea typeface="Arial"/>
                <a:cs typeface="Arial"/>
                <a:sym typeface="Arial"/>
              </a:defRPr>
            </a:lvl3pPr>
            <a:lvl4pPr lvl="3">
              <a:buNone/>
              <a:defRPr sz="1300">
                <a:solidFill>
                  <a:srgbClr val="ECE9C6"/>
                </a:solidFill>
                <a:latin typeface="Arial"/>
                <a:ea typeface="Arial"/>
                <a:cs typeface="Arial"/>
                <a:sym typeface="Arial"/>
              </a:defRPr>
            </a:lvl4pPr>
            <a:lvl5pPr lvl="4">
              <a:buNone/>
              <a:defRPr sz="1300">
                <a:solidFill>
                  <a:srgbClr val="ECE9C6"/>
                </a:solidFill>
                <a:latin typeface="Arial"/>
                <a:ea typeface="Arial"/>
                <a:cs typeface="Arial"/>
                <a:sym typeface="Arial"/>
              </a:defRPr>
            </a:lvl5pPr>
            <a:lvl6pPr lvl="5">
              <a:buNone/>
              <a:defRPr sz="1300">
                <a:solidFill>
                  <a:srgbClr val="ECE9C6"/>
                </a:solidFill>
                <a:latin typeface="Arial"/>
                <a:ea typeface="Arial"/>
                <a:cs typeface="Arial"/>
                <a:sym typeface="Arial"/>
              </a:defRPr>
            </a:lvl6pPr>
            <a:lvl7pPr lvl="6">
              <a:buNone/>
              <a:defRPr sz="1300">
                <a:solidFill>
                  <a:srgbClr val="ECE9C6"/>
                </a:solidFill>
                <a:latin typeface="Arial"/>
                <a:ea typeface="Arial"/>
                <a:cs typeface="Arial"/>
                <a:sym typeface="Arial"/>
              </a:defRPr>
            </a:lvl7pPr>
            <a:lvl8pPr lvl="7">
              <a:buNone/>
              <a:defRPr sz="1300">
                <a:solidFill>
                  <a:srgbClr val="ECE9C6"/>
                </a:solidFill>
                <a:latin typeface="Arial"/>
                <a:ea typeface="Arial"/>
                <a:cs typeface="Arial"/>
                <a:sym typeface="Arial"/>
              </a:defRPr>
            </a:lvl8pPr>
            <a:lvl9pPr lvl="8">
              <a:buNone/>
              <a:defRPr sz="1300">
                <a:solidFill>
                  <a:srgbClr val="ECE9C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55" name="Shape 55"/>
        <p:cNvGrpSpPr/>
        <p:nvPr/>
      </p:nvGrpSpPr>
      <p:grpSpPr>
        <a:xfrm>
          <a:off x="0" y="0"/>
          <a:ext cx="0" cy="0"/>
          <a:chOff x="0" y="0"/>
          <a:chExt cx="0" cy="0"/>
        </a:xfrm>
      </p:grpSpPr>
      <p:pic>
        <p:nvPicPr>
          <p:cNvPr descr="PPT-General.jpg" id="56" name="Google Shape;56;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7" name="Google Shape;57;p1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showMasterSp="0" type="title">
  <p:cSld name="TITLE">
    <p:spTree>
      <p:nvGrpSpPr>
        <p:cNvPr id="66" name="Shape 66"/>
        <p:cNvGrpSpPr/>
        <p:nvPr/>
      </p:nvGrpSpPr>
      <p:grpSpPr>
        <a:xfrm>
          <a:off x="0" y="0"/>
          <a:ext cx="0" cy="0"/>
          <a:chOff x="0" y="0"/>
          <a:chExt cx="0" cy="0"/>
        </a:xfrm>
      </p:grpSpPr>
      <p:pic>
        <p:nvPicPr>
          <p:cNvPr descr="PPT-General7.jpg" id="67" name="Google Shape;67;p13"/>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68" name="Google Shape;68;p13"/>
          <p:cNvSpPr txBox="1"/>
          <p:nvPr>
            <p:ph type="ctrTitle"/>
          </p:nvPr>
        </p:nvSpPr>
        <p:spPr>
          <a:xfrm>
            <a:off x="3105628" y="465270"/>
            <a:ext cx="5444400" cy="2441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69" name="Google Shape;69;p13"/>
          <p:cNvSpPr txBox="1"/>
          <p:nvPr>
            <p:ph idx="1" type="subTitle"/>
          </p:nvPr>
        </p:nvSpPr>
        <p:spPr>
          <a:xfrm>
            <a:off x="3105628" y="3137687"/>
            <a:ext cx="5444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70" name="Google Shape;70;p1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ECE9C6"/>
                </a:solidFill>
                <a:latin typeface="Arial"/>
                <a:ea typeface="Arial"/>
                <a:cs typeface="Arial"/>
                <a:sym typeface="Arial"/>
              </a:defRPr>
            </a:lvl1pPr>
            <a:lvl2pPr lvl="1" rtl="0">
              <a:buNone/>
              <a:defRPr sz="1300">
                <a:solidFill>
                  <a:srgbClr val="ECE9C6"/>
                </a:solidFill>
                <a:latin typeface="Arial"/>
                <a:ea typeface="Arial"/>
                <a:cs typeface="Arial"/>
                <a:sym typeface="Arial"/>
              </a:defRPr>
            </a:lvl2pPr>
            <a:lvl3pPr lvl="2" rtl="0">
              <a:buNone/>
              <a:defRPr sz="1300">
                <a:solidFill>
                  <a:srgbClr val="ECE9C6"/>
                </a:solidFill>
                <a:latin typeface="Arial"/>
                <a:ea typeface="Arial"/>
                <a:cs typeface="Arial"/>
                <a:sym typeface="Arial"/>
              </a:defRPr>
            </a:lvl3pPr>
            <a:lvl4pPr lvl="3" rtl="0">
              <a:buNone/>
              <a:defRPr sz="1300">
                <a:solidFill>
                  <a:srgbClr val="ECE9C6"/>
                </a:solidFill>
                <a:latin typeface="Arial"/>
                <a:ea typeface="Arial"/>
                <a:cs typeface="Arial"/>
                <a:sym typeface="Arial"/>
              </a:defRPr>
            </a:lvl4pPr>
            <a:lvl5pPr lvl="4" rtl="0">
              <a:buNone/>
              <a:defRPr sz="1300">
                <a:solidFill>
                  <a:srgbClr val="ECE9C6"/>
                </a:solidFill>
                <a:latin typeface="Arial"/>
                <a:ea typeface="Arial"/>
                <a:cs typeface="Arial"/>
                <a:sym typeface="Arial"/>
              </a:defRPr>
            </a:lvl5pPr>
            <a:lvl6pPr lvl="5" rtl="0">
              <a:buNone/>
              <a:defRPr sz="1300">
                <a:solidFill>
                  <a:srgbClr val="ECE9C6"/>
                </a:solidFill>
                <a:latin typeface="Arial"/>
                <a:ea typeface="Arial"/>
                <a:cs typeface="Arial"/>
                <a:sym typeface="Arial"/>
              </a:defRPr>
            </a:lvl6pPr>
            <a:lvl7pPr lvl="6" rtl="0">
              <a:buNone/>
              <a:defRPr sz="1300">
                <a:solidFill>
                  <a:srgbClr val="ECE9C6"/>
                </a:solidFill>
                <a:latin typeface="Arial"/>
                <a:ea typeface="Arial"/>
                <a:cs typeface="Arial"/>
                <a:sym typeface="Arial"/>
              </a:defRPr>
            </a:lvl7pPr>
            <a:lvl8pPr lvl="7" rtl="0">
              <a:buNone/>
              <a:defRPr sz="1300">
                <a:solidFill>
                  <a:srgbClr val="ECE9C6"/>
                </a:solidFill>
                <a:latin typeface="Arial"/>
                <a:ea typeface="Arial"/>
                <a:cs typeface="Arial"/>
                <a:sym typeface="Arial"/>
              </a:defRPr>
            </a:lvl8pPr>
            <a:lvl9pPr lvl="8" rtl="0">
              <a:buNone/>
              <a:defRPr sz="1300">
                <a:solidFill>
                  <a:srgbClr val="ECE9C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14"/>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73" name="Google Shape;73;p14"/>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4" name="Google Shape;74;p1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5"/>
          <p:cNvSpPr txBox="1"/>
          <p:nvPr/>
        </p:nvSpPr>
        <p:spPr>
          <a:xfrm>
            <a:off x="4147073" y="2887579"/>
            <a:ext cx="8577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77" name="Google Shape;77;p15"/>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8" name="Google Shape;78;p15"/>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79" name="Google Shape;79;p1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type="twoObj">
  <p:cSld name="TWO_OBJECTS">
    <p:spTree>
      <p:nvGrpSpPr>
        <p:cNvPr id="80" name="Shape 80"/>
        <p:cNvGrpSpPr/>
        <p:nvPr/>
      </p:nvGrpSpPr>
      <p:grpSpPr>
        <a:xfrm>
          <a:off x="0" y="0"/>
          <a:ext cx="0" cy="0"/>
          <a:chOff x="0" y="0"/>
          <a:chExt cx="0" cy="0"/>
        </a:xfrm>
      </p:grpSpPr>
      <p:sp>
        <p:nvSpPr>
          <p:cNvPr id="81" name="Google Shape;81;p16"/>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2" name="Google Shape;82;p16"/>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83" name="Google Shape;83;p16"/>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84" name="Google Shape;84;p1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type="twoTxTwoObj">
  <p:cSld name="TWO_OBJECTS_WITH_TEXT">
    <p:spTree>
      <p:nvGrpSpPr>
        <p:cNvPr id="85" name="Shape 85"/>
        <p:cNvGrpSpPr/>
        <p:nvPr/>
      </p:nvGrpSpPr>
      <p:grpSpPr>
        <a:xfrm>
          <a:off x="0" y="0"/>
          <a:ext cx="0" cy="0"/>
          <a:chOff x="0" y="0"/>
          <a:chExt cx="0" cy="0"/>
        </a:xfrm>
      </p:grpSpPr>
      <p:sp>
        <p:nvSpPr>
          <p:cNvPr id="86" name="Google Shape;86;p17"/>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7" name="Google Shape;87;p17"/>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88" name="Google Shape;88;p17"/>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89" name="Google Shape;89;p17"/>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90" name="Google Shape;90;p17"/>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91" name="Google Shape;91;p1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2" name="Shape 92"/>
        <p:cNvGrpSpPr/>
        <p:nvPr/>
      </p:nvGrpSpPr>
      <p:grpSpPr>
        <a:xfrm>
          <a:off x="0" y="0"/>
          <a:ext cx="0" cy="0"/>
          <a:chOff x="0" y="0"/>
          <a:chExt cx="0" cy="0"/>
        </a:xfrm>
      </p:grpSpPr>
      <p:sp>
        <p:nvSpPr>
          <p:cNvPr id="93" name="Google Shape;93;p18"/>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94" name="Google Shape;94;p18"/>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95" name="Google Shape;95;p1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96" name="Shape 96"/>
        <p:cNvGrpSpPr/>
        <p:nvPr/>
      </p:nvGrpSpPr>
      <p:grpSpPr>
        <a:xfrm>
          <a:off x="0" y="0"/>
          <a:ext cx="0" cy="0"/>
          <a:chOff x="0" y="0"/>
          <a:chExt cx="0" cy="0"/>
        </a:xfrm>
      </p:grpSpPr>
      <p:sp>
        <p:nvSpPr>
          <p:cNvPr id="97" name="Google Shape;97;p19"/>
          <p:cNvSpPr/>
          <p:nvPr>
            <p:ph idx="2" type="pic"/>
          </p:nvPr>
        </p:nvSpPr>
        <p:spPr>
          <a:xfrm rot="344342">
            <a:off x="773452" y="536637"/>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98" name="Google Shape;98;p19"/>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99" name="Google Shape;99;p1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100" name="Shape 100"/>
        <p:cNvGrpSpPr/>
        <p:nvPr/>
      </p:nvGrpSpPr>
      <p:grpSpPr>
        <a:xfrm>
          <a:off x="0" y="0"/>
          <a:ext cx="0" cy="0"/>
          <a:chOff x="0" y="0"/>
          <a:chExt cx="0" cy="0"/>
        </a:xfrm>
      </p:grpSpPr>
      <p:pic>
        <p:nvPicPr>
          <p:cNvPr descr="PPT-General9.jpg" id="101" name="Google Shape;101;p20"/>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02" name="Google Shape;102;p2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103" name="Shape 103"/>
        <p:cNvGrpSpPr/>
        <p:nvPr/>
      </p:nvGrpSpPr>
      <p:grpSpPr>
        <a:xfrm>
          <a:off x="0" y="0"/>
          <a:ext cx="0" cy="0"/>
          <a:chOff x="0" y="0"/>
          <a:chExt cx="0" cy="0"/>
        </a:xfrm>
      </p:grpSpPr>
      <p:pic>
        <p:nvPicPr>
          <p:cNvPr descr="plainluecover.jpg" id="104" name="Google Shape;104;p21"/>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05" name="Google Shape;105;p21"/>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6" name="Google Shape;106;p21"/>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107" name="Google Shape;107;p2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FFFFFF"/>
                </a:solidFill>
                <a:latin typeface="Arial"/>
                <a:ea typeface="Arial"/>
                <a:cs typeface="Arial"/>
                <a:sym typeface="Arial"/>
              </a:defRPr>
            </a:lvl1pPr>
            <a:lvl2pPr lvl="1" rtl="0">
              <a:buNone/>
              <a:defRPr sz="1300">
                <a:solidFill>
                  <a:srgbClr val="FFFFFF"/>
                </a:solidFill>
                <a:latin typeface="Arial"/>
                <a:ea typeface="Arial"/>
                <a:cs typeface="Arial"/>
                <a:sym typeface="Arial"/>
              </a:defRPr>
            </a:lvl2pPr>
            <a:lvl3pPr lvl="2" rtl="0">
              <a:buNone/>
              <a:defRPr sz="1300">
                <a:solidFill>
                  <a:srgbClr val="FFFFFF"/>
                </a:solidFill>
                <a:latin typeface="Arial"/>
                <a:ea typeface="Arial"/>
                <a:cs typeface="Arial"/>
                <a:sym typeface="Arial"/>
              </a:defRPr>
            </a:lvl3pPr>
            <a:lvl4pPr lvl="3" rtl="0">
              <a:buNone/>
              <a:defRPr sz="1300">
                <a:solidFill>
                  <a:srgbClr val="FFFFFF"/>
                </a:solidFill>
                <a:latin typeface="Arial"/>
                <a:ea typeface="Arial"/>
                <a:cs typeface="Arial"/>
                <a:sym typeface="Arial"/>
              </a:defRPr>
            </a:lvl4pPr>
            <a:lvl5pPr lvl="4" rtl="0">
              <a:buNone/>
              <a:defRPr sz="1300">
                <a:solidFill>
                  <a:srgbClr val="FFFFFF"/>
                </a:solidFill>
                <a:latin typeface="Arial"/>
                <a:ea typeface="Arial"/>
                <a:cs typeface="Arial"/>
                <a:sym typeface="Arial"/>
              </a:defRPr>
            </a:lvl5pPr>
            <a:lvl6pPr lvl="5" rtl="0">
              <a:buNone/>
              <a:defRPr sz="1300">
                <a:solidFill>
                  <a:srgbClr val="FFFFFF"/>
                </a:solidFill>
                <a:latin typeface="Arial"/>
                <a:ea typeface="Arial"/>
                <a:cs typeface="Arial"/>
                <a:sym typeface="Arial"/>
              </a:defRPr>
            </a:lvl6pPr>
            <a:lvl7pPr lvl="6" rtl="0">
              <a:buNone/>
              <a:defRPr sz="1300">
                <a:solidFill>
                  <a:srgbClr val="FFFFFF"/>
                </a:solidFill>
                <a:latin typeface="Arial"/>
                <a:ea typeface="Arial"/>
                <a:cs typeface="Arial"/>
                <a:sym typeface="Arial"/>
              </a:defRPr>
            </a:lvl7pPr>
            <a:lvl8pPr lvl="7" rtl="0">
              <a:buNone/>
              <a:defRPr sz="1300">
                <a:solidFill>
                  <a:srgbClr val="FFFFFF"/>
                </a:solidFill>
                <a:latin typeface="Arial"/>
                <a:ea typeface="Arial"/>
                <a:cs typeface="Arial"/>
                <a:sym typeface="Arial"/>
              </a:defRPr>
            </a:lvl8pPr>
            <a:lvl9pPr lvl="8" rtl="0">
              <a:buNone/>
              <a:defRPr sz="13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idx="1" type="body"/>
          </p:nvPr>
        </p:nvSpPr>
        <p:spPr>
          <a:xfrm>
            <a:off x="699247" y="1861441"/>
            <a:ext cx="7745505" cy="31702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20" name="Google Shape;20;p3"/>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108" name="Shape 108"/>
        <p:cNvGrpSpPr/>
        <p:nvPr/>
      </p:nvGrpSpPr>
      <p:grpSpPr>
        <a:xfrm>
          <a:off x="0" y="0"/>
          <a:ext cx="0" cy="0"/>
          <a:chOff x="0" y="0"/>
          <a:chExt cx="0" cy="0"/>
        </a:xfrm>
      </p:grpSpPr>
      <p:pic>
        <p:nvPicPr>
          <p:cNvPr descr="PPT-General.jpg" id="109" name="Google Shape;109;p22"/>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10" name="Google Shape;110;p2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nvSpPr>
        <p:spPr>
          <a:xfrm>
            <a:off x="4147073" y="2887579"/>
            <a:ext cx="85776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24" name="Google Shape;24;p4"/>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 name="Google Shape;25;p4"/>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26" name="Google Shape;26;p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9" name="Google Shape;29;p5"/>
          <p:cNvSpPr txBox="1"/>
          <p:nvPr>
            <p:ph idx="1" type="body"/>
          </p:nvPr>
        </p:nvSpPr>
        <p:spPr>
          <a:xfrm>
            <a:off x="685800"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30" name="Google Shape;30;p5"/>
          <p:cNvSpPr txBox="1"/>
          <p:nvPr>
            <p:ph idx="2" type="body"/>
          </p:nvPr>
        </p:nvSpPr>
        <p:spPr>
          <a:xfrm>
            <a:off x="4645151"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31" name="Google Shape;31;p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type="twoTxTwoObj">
  <p:cSld name="TWO_OBJECTS_WITH_TEXT">
    <p:spTree>
      <p:nvGrpSpPr>
        <p:cNvPr id="32" name="Shape 32"/>
        <p:cNvGrpSpPr/>
        <p:nvPr/>
      </p:nvGrpSpPr>
      <p:grpSpPr>
        <a:xfrm>
          <a:off x="0" y="0"/>
          <a:ext cx="0" cy="0"/>
          <a:chOff x="0" y="0"/>
          <a:chExt cx="0" cy="0"/>
        </a:xfrm>
      </p:grpSpPr>
      <p:sp>
        <p:nvSpPr>
          <p:cNvPr id="33" name="Google Shape;33;p6"/>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6"/>
          <p:cNvSpPr txBox="1"/>
          <p:nvPr>
            <p:ph idx="1" type="body"/>
          </p:nvPr>
        </p:nvSpPr>
        <p:spPr>
          <a:xfrm>
            <a:off x="688490" y="1783601"/>
            <a:ext cx="3621929"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5" name="Google Shape;35;p6"/>
          <p:cNvSpPr txBox="1"/>
          <p:nvPr>
            <p:ph idx="2" type="body"/>
          </p:nvPr>
        </p:nvSpPr>
        <p:spPr>
          <a:xfrm>
            <a:off x="688488" y="2622290"/>
            <a:ext cx="3621931"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6" name="Google Shape;36;p6"/>
          <p:cNvSpPr txBox="1"/>
          <p:nvPr>
            <p:ph idx="3" type="body"/>
          </p:nvPr>
        </p:nvSpPr>
        <p:spPr>
          <a:xfrm>
            <a:off x="4785878" y="1783601"/>
            <a:ext cx="3663716"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7" name="Google Shape;37;p6"/>
          <p:cNvSpPr txBox="1"/>
          <p:nvPr>
            <p:ph idx="4" type="body"/>
          </p:nvPr>
        </p:nvSpPr>
        <p:spPr>
          <a:xfrm>
            <a:off x="4785878" y="2619063"/>
            <a:ext cx="3658875"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8" name="Google Shape;38;p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9" name="Shape 39"/>
        <p:cNvGrpSpPr/>
        <p:nvPr/>
      </p:nvGrpSpPr>
      <p:grpSpPr>
        <a:xfrm>
          <a:off x="0" y="0"/>
          <a:ext cx="0" cy="0"/>
          <a:chOff x="0" y="0"/>
          <a:chExt cx="0" cy="0"/>
        </a:xfrm>
      </p:grpSpPr>
      <p:sp>
        <p:nvSpPr>
          <p:cNvPr id="40" name="Google Shape;40;p7"/>
          <p:cNvSpPr txBox="1"/>
          <p:nvPr>
            <p:ph idx="1" type="body"/>
          </p:nvPr>
        </p:nvSpPr>
        <p:spPr>
          <a:xfrm>
            <a:off x="692002" y="559399"/>
            <a:ext cx="3580882" cy="441401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41" name="Google Shape;41;p7"/>
          <p:cNvSpPr txBox="1"/>
          <p:nvPr>
            <p:ph idx="2" type="body"/>
          </p:nvPr>
        </p:nvSpPr>
        <p:spPr>
          <a:xfrm>
            <a:off x="4889812" y="562026"/>
            <a:ext cx="3580882" cy="441401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2" name="Google Shape;42;p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43" name="Shape 43"/>
        <p:cNvGrpSpPr/>
        <p:nvPr/>
      </p:nvGrpSpPr>
      <p:grpSpPr>
        <a:xfrm>
          <a:off x="0" y="0"/>
          <a:ext cx="0" cy="0"/>
          <a:chOff x="0" y="0"/>
          <a:chExt cx="0" cy="0"/>
        </a:xfrm>
      </p:grpSpPr>
      <p:sp>
        <p:nvSpPr>
          <p:cNvPr id="44" name="Google Shape;44;p8"/>
          <p:cNvSpPr/>
          <p:nvPr>
            <p:ph idx="2" type="pic"/>
          </p:nvPr>
        </p:nvSpPr>
        <p:spPr>
          <a:xfrm rot="344365">
            <a:off x="773476" y="536672"/>
            <a:ext cx="7578326"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45" name="Google Shape;45;p8"/>
          <p:cNvSpPr txBox="1"/>
          <p:nvPr>
            <p:ph idx="1" type="body"/>
          </p:nvPr>
        </p:nvSpPr>
        <p:spPr>
          <a:xfrm>
            <a:off x="688489" y="4486019"/>
            <a:ext cx="7756264" cy="80486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6" name="Google Shape;46;p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47" name="Shape 47"/>
        <p:cNvGrpSpPr/>
        <p:nvPr/>
      </p:nvGrpSpPr>
      <p:grpSpPr>
        <a:xfrm>
          <a:off x="0" y="0"/>
          <a:ext cx="0" cy="0"/>
          <a:chOff x="0" y="0"/>
          <a:chExt cx="0" cy="0"/>
        </a:xfrm>
      </p:grpSpPr>
      <p:pic>
        <p:nvPicPr>
          <p:cNvPr descr="PPT-General9.jpg" id="48" name="Google Shape;48;p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9" name="Google Shape;49;p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50" name="Shape 50"/>
        <p:cNvGrpSpPr/>
        <p:nvPr/>
      </p:nvGrpSpPr>
      <p:grpSpPr>
        <a:xfrm>
          <a:off x="0" y="0"/>
          <a:ext cx="0" cy="0"/>
          <a:chOff x="0" y="0"/>
          <a:chExt cx="0" cy="0"/>
        </a:xfrm>
      </p:grpSpPr>
      <p:pic>
        <p:nvPicPr>
          <p:cNvPr descr="plainluecover.jpg" id="51" name="Google Shape;51;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10"/>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3" name="Google Shape;53;p10"/>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54" name="Google Shape;54;p1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FFFFFF"/>
                </a:solidFill>
                <a:latin typeface="Arial"/>
                <a:ea typeface="Arial"/>
                <a:cs typeface="Arial"/>
                <a:sym typeface="Arial"/>
              </a:defRPr>
            </a:lvl1pPr>
            <a:lvl2pPr lvl="1">
              <a:buNone/>
              <a:defRPr sz="1300">
                <a:solidFill>
                  <a:srgbClr val="FFFFFF"/>
                </a:solidFill>
                <a:latin typeface="Arial"/>
                <a:ea typeface="Arial"/>
                <a:cs typeface="Arial"/>
                <a:sym typeface="Arial"/>
              </a:defRPr>
            </a:lvl2pPr>
            <a:lvl3pPr lvl="2">
              <a:buNone/>
              <a:defRPr sz="1300">
                <a:solidFill>
                  <a:srgbClr val="FFFFFF"/>
                </a:solidFill>
                <a:latin typeface="Arial"/>
                <a:ea typeface="Arial"/>
                <a:cs typeface="Arial"/>
                <a:sym typeface="Arial"/>
              </a:defRPr>
            </a:lvl3pPr>
            <a:lvl4pPr lvl="3">
              <a:buNone/>
              <a:defRPr sz="1300">
                <a:solidFill>
                  <a:srgbClr val="FFFFFF"/>
                </a:solidFill>
                <a:latin typeface="Arial"/>
                <a:ea typeface="Arial"/>
                <a:cs typeface="Arial"/>
                <a:sym typeface="Arial"/>
              </a:defRPr>
            </a:lvl4pPr>
            <a:lvl5pPr lvl="4">
              <a:buNone/>
              <a:defRPr sz="1300">
                <a:solidFill>
                  <a:srgbClr val="FFFFFF"/>
                </a:solidFill>
                <a:latin typeface="Arial"/>
                <a:ea typeface="Arial"/>
                <a:cs typeface="Arial"/>
                <a:sym typeface="Arial"/>
              </a:defRPr>
            </a:lvl5pPr>
            <a:lvl6pPr lvl="5">
              <a:buNone/>
              <a:defRPr sz="1300">
                <a:solidFill>
                  <a:srgbClr val="FFFFFF"/>
                </a:solidFill>
                <a:latin typeface="Arial"/>
                <a:ea typeface="Arial"/>
                <a:cs typeface="Arial"/>
                <a:sym typeface="Arial"/>
              </a:defRPr>
            </a:lvl6pPr>
            <a:lvl7pPr lvl="6">
              <a:buNone/>
              <a:defRPr sz="1300">
                <a:solidFill>
                  <a:srgbClr val="FFFFFF"/>
                </a:solidFill>
                <a:latin typeface="Arial"/>
                <a:ea typeface="Arial"/>
                <a:cs typeface="Arial"/>
                <a:sym typeface="Arial"/>
              </a:defRPr>
            </a:lvl7pPr>
            <a:lvl8pPr lvl="7">
              <a:buNone/>
              <a:defRPr sz="1300">
                <a:solidFill>
                  <a:srgbClr val="FFFFFF"/>
                </a:solidFill>
                <a:latin typeface="Arial"/>
                <a:ea typeface="Arial"/>
                <a:cs typeface="Arial"/>
                <a:sym typeface="Arial"/>
              </a:defRPr>
            </a:lvl8pPr>
            <a:lvl9pPr lvl="8">
              <a:buNone/>
              <a:defRPr sz="13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6.jpg"/><Relationship Id="rId2" Type="http://schemas.openxmlformats.org/officeDocument/2006/relationships/image" Target="../media/image9.jpg"/><Relationship Id="rId3" Type="http://schemas.openxmlformats.org/officeDocument/2006/relationships/image" Target="../media/image8.jp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 name="Google Shape;7;p1"/>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8" name="Google Shape;8;p1"/>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9" name="Google Shape;9;p1"/>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11" name="Google Shape;11;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12" name="Google Shape;12;p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mc:AlternateContent>
    <mc:Choice Requires="p14">
      <p:transition spd="slow" p14:dur="12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pic>
        <p:nvPicPr>
          <p:cNvPr descr="PPT-General11.jpg" id="59" name="Google Shape;59;p12"/>
          <p:cNvPicPr preferRelativeResize="0"/>
          <p:nvPr/>
        </p:nvPicPr>
        <p:blipFill rotWithShape="1">
          <a:blip r:embed="rId1">
            <a:alphaModFix/>
          </a:blip>
          <a:srcRect b="0" l="0" r="0" t="0"/>
          <a:stretch/>
        </p:blipFill>
        <p:spPr>
          <a:xfrm>
            <a:off x="0" y="0"/>
            <a:ext cx="9143998" cy="6857998"/>
          </a:xfrm>
          <a:prstGeom prst="rect">
            <a:avLst/>
          </a:prstGeom>
          <a:noFill/>
          <a:ln>
            <a:noFill/>
          </a:ln>
        </p:spPr>
      </p:pic>
      <p:sp>
        <p:nvSpPr>
          <p:cNvPr id="60" name="Google Shape;60;p12"/>
          <p:cNvSpPr txBox="1"/>
          <p:nvPr>
            <p:ph idx="10" type="dt"/>
          </p:nvPr>
        </p:nvSpPr>
        <p:spPr>
          <a:xfrm>
            <a:off x="360378" y="6161442"/>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61" name="Google Shape;61;p12"/>
          <p:cNvSpPr txBox="1"/>
          <p:nvPr>
            <p:ph idx="11" type="ftr"/>
          </p:nvPr>
        </p:nvSpPr>
        <p:spPr>
          <a:xfrm>
            <a:off x="3124200" y="6161442"/>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62" name="Google Shape;62;p12"/>
          <p:cNvSpPr txBox="1"/>
          <p:nvPr>
            <p:ph idx="12" type="sldNum"/>
          </p:nvPr>
        </p:nvSpPr>
        <p:spPr>
          <a:xfrm>
            <a:off x="6639264" y="6161442"/>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63" name="Google Shape;63;p12"/>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4.jpg" id="64" name="Google Shape;64;p12"/>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6.jpg" id="65" name="Google Shape;65;p12"/>
          <p:cNvPicPr preferRelativeResize="0"/>
          <p:nvPr/>
        </p:nvPicPr>
        <p:blipFill rotWithShape="1">
          <a:blip r:embed="rId3">
            <a:alphaModFix/>
          </a:blip>
          <a:srcRect b="0" l="0" r="0" t="0"/>
          <a:stretch/>
        </p:blipFill>
        <p:spPr>
          <a:xfrm>
            <a:off x="0" y="0"/>
            <a:ext cx="9143998" cy="68579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mc:AlternateContent>
    <mc:Choice Requires="p14">
      <p:transition spd="slow" p14:dur="12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22.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27.jpg"/><Relationship Id="rId5" Type="http://schemas.openxmlformats.org/officeDocument/2006/relationships/image" Target="../media/image24.jpg"/><Relationship Id="rId6" Type="http://schemas.openxmlformats.org/officeDocument/2006/relationships/hyperlink" Target="https://drive.google.com/file/d/1TMuQRJD1eGPwLs6n81fFUpNZ2UrhCSIc/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3.pn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hyperlink" Target="https://drive.google.com/file/d/1TMuQRJD1eGPwLs6n81fFUpNZ2UrhCSIc/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bmcdermott07/capstone" TargetMode="External"/><Relationship Id="rId4" Type="http://schemas.openxmlformats.org/officeDocument/2006/relationships/hyperlink" Target="https://github.com/ruchiamin00/ruchiamin00" TargetMode="External"/><Relationship Id="rId5" Type="http://schemas.openxmlformats.org/officeDocument/2006/relationships/hyperlink" Target="https://github.com/pkbhatta5/Paypocket_Dashboard" TargetMode="External"/><Relationship Id="rId6" Type="http://schemas.openxmlformats.org/officeDocument/2006/relationships/hyperlink" Target="https://github.com/chauhayu2511/PayPocket_Dashboard" TargetMode="External"/><Relationship Id="rId7" Type="http://schemas.openxmlformats.org/officeDocument/2006/relationships/hyperlink" Target="https://github.com/65suyash/PayPocket_Business-Analytics-Practicum_DNSC-631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ctrTitle"/>
          </p:nvPr>
        </p:nvSpPr>
        <p:spPr>
          <a:xfrm>
            <a:off x="3112375" y="1908499"/>
            <a:ext cx="54444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chemeClr val="lt1"/>
                </a:solidFill>
                <a:latin typeface="Raleway"/>
                <a:ea typeface="Raleway"/>
                <a:cs typeface="Raleway"/>
                <a:sym typeface="Raleway"/>
              </a:rPr>
              <a:t>PayPocket - Data Visualization</a:t>
            </a:r>
            <a:endParaRPr/>
          </a:p>
        </p:txBody>
      </p:sp>
      <p:sp>
        <p:nvSpPr>
          <p:cNvPr id="116" name="Google Shape;116;p23"/>
          <p:cNvSpPr txBox="1"/>
          <p:nvPr>
            <p:ph idx="1" type="subTitle"/>
          </p:nvPr>
        </p:nvSpPr>
        <p:spPr>
          <a:xfrm>
            <a:off x="262403" y="4866487"/>
            <a:ext cx="54444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600">
                <a:solidFill>
                  <a:srgbClr val="FFFFFF"/>
                </a:solidFill>
                <a:latin typeface="Raleway"/>
                <a:ea typeface="Raleway"/>
                <a:cs typeface="Raleway"/>
                <a:sym typeface="Raleway"/>
              </a:rPr>
              <a:t>Ruchi Amin, Suyash Shrivastava, Prithak Bhattacharyya, Brooke McDermott, &amp; Ayushi Chauhan </a:t>
            </a:r>
            <a:endParaRPr sz="2600">
              <a:solidFill>
                <a:srgbClr val="FFFFFF"/>
              </a:solidFill>
              <a:latin typeface="Raleway"/>
              <a:ea typeface="Raleway"/>
              <a:cs typeface="Raleway"/>
              <a:sym typeface="Raleway"/>
            </a:endParaRPr>
          </a:p>
          <a:p>
            <a:pPr indent="0" lvl="0" marL="0" rtl="0" algn="l">
              <a:spcBef>
                <a:spcPts val="0"/>
              </a:spcBef>
              <a:spcAft>
                <a:spcPts val="0"/>
              </a:spcAft>
              <a:buSzPts val="2400"/>
              <a:buNone/>
            </a:pPr>
            <a:r>
              <a:rPr lang="en-US" sz="2600">
                <a:solidFill>
                  <a:srgbClr val="FFFFFF"/>
                </a:solidFill>
                <a:latin typeface="Raleway"/>
                <a:ea typeface="Raleway"/>
                <a:cs typeface="Raleway"/>
                <a:sym typeface="Raleway"/>
              </a:rPr>
              <a:t>• 04.29.2022</a:t>
            </a:r>
            <a:endParaRPr sz="2600">
              <a:solidFill>
                <a:srgbClr val="FFFFFF"/>
              </a:solidFill>
              <a:latin typeface="Raleway"/>
              <a:ea typeface="Raleway"/>
              <a:cs typeface="Raleway"/>
              <a:sym typeface="Raleway"/>
            </a:endParaRPr>
          </a:p>
          <a:p>
            <a:pPr indent="0" lvl="0" marL="0" rtl="0" algn="l">
              <a:spcBef>
                <a:spcPts val="0"/>
              </a:spcBef>
              <a:spcAft>
                <a:spcPts val="0"/>
              </a:spcAft>
              <a:buSzPts val="2400"/>
              <a:buNone/>
            </a:pPr>
            <a:r>
              <a:t/>
            </a:r>
            <a:endParaRPr sz="2600">
              <a:solidFill>
                <a:srgbClr val="FFFFFF"/>
              </a:solidFill>
            </a:endParaRPr>
          </a:p>
        </p:txBody>
      </p:sp>
      <p:sp>
        <p:nvSpPr>
          <p:cNvPr id="117" name="Google Shape;117;p2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idx="1" type="body"/>
          </p:nvPr>
        </p:nvSpPr>
        <p:spPr>
          <a:xfrm>
            <a:off x="688497" y="14165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b="1" lang="en-US"/>
              <a:t>Gain an understanding of current and previous information </a:t>
            </a:r>
            <a:endParaRPr b="1"/>
          </a:p>
          <a:p>
            <a:pPr indent="-368300" lvl="1" marL="914400" rtl="0" algn="l">
              <a:spcBef>
                <a:spcPts val="0"/>
              </a:spcBef>
              <a:spcAft>
                <a:spcPts val="0"/>
              </a:spcAft>
              <a:buSzPts val="2200"/>
              <a:buChar char="○"/>
            </a:pPr>
            <a:r>
              <a:rPr lang="en-US"/>
              <a:t>Transactions, payers, payees </a:t>
            </a:r>
            <a:endParaRPr/>
          </a:p>
          <a:p>
            <a:pPr indent="-381000" lvl="0" marL="457200" rtl="0" algn="l">
              <a:spcBef>
                <a:spcPts val="0"/>
              </a:spcBef>
              <a:spcAft>
                <a:spcPts val="0"/>
              </a:spcAft>
              <a:buSzPts val="2400"/>
              <a:buChar char="●"/>
            </a:pPr>
            <a:r>
              <a:rPr b="1" lang="en-US"/>
              <a:t>Easier </a:t>
            </a:r>
            <a:r>
              <a:rPr b="1" lang="en-US"/>
              <a:t>interpretation</a:t>
            </a:r>
            <a:r>
              <a:rPr b="1" lang="en-US"/>
              <a:t> of raw data </a:t>
            </a:r>
            <a:endParaRPr b="1"/>
          </a:p>
          <a:p>
            <a:pPr indent="-368300" lvl="1" marL="914400" rtl="0" algn="l">
              <a:spcBef>
                <a:spcPts val="0"/>
              </a:spcBef>
              <a:spcAft>
                <a:spcPts val="0"/>
              </a:spcAft>
              <a:buSzPts val="2200"/>
              <a:buChar char="○"/>
            </a:pPr>
            <a:r>
              <a:rPr lang="en-US"/>
              <a:t>Simple visualizations with high impact</a:t>
            </a:r>
            <a:endParaRPr/>
          </a:p>
          <a:p>
            <a:pPr indent="-381000" lvl="0" marL="457200" rtl="0" algn="l">
              <a:spcBef>
                <a:spcPts val="0"/>
              </a:spcBef>
              <a:spcAft>
                <a:spcPts val="0"/>
              </a:spcAft>
              <a:buSzPts val="2400"/>
              <a:buChar char="●"/>
            </a:pPr>
            <a:r>
              <a:rPr b="1" lang="en-US"/>
              <a:t>High level overview of key metrics</a:t>
            </a:r>
            <a:endParaRPr b="1"/>
          </a:p>
          <a:p>
            <a:pPr indent="-368300" lvl="1" marL="914400" rtl="0" algn="l">
              <a:spcBef>
                <a:spcPts val="0"/>
              </a:spcBef>
              <a:spcAft>
                <a:spcPts val="0"/>
              </a:spcAft>
              <a:buSzPts val="2200"/>
              <a:buChar char="○"/>
            </a:pPr>
            <a:r>
              <a:rPr lang="en-US"/>
              <a:t>Number of claims, amount of claims, status distribution </a:t>
            </a:r>
            <a:endParaRPr/>
          </a:p>
          <a:p>
            <a:pPr indent="-381000" lvl="0" marL="457200" rtl="0" algn="l">
              <a:spcBef>
                <a:spcPts val="0"/>
              </a:spcBef>
              <a:spcAft>
                <a:spcPts val="0"/>
              </a:spcAft>
              <a:buSzPts val="2400"/>
              <a:buChar char="●"/>
            </a:pPr>
            <a:r>
              <a:rPr b="1" lang="en-US"/>
              <a:t>Develop understanding of data for effective modeling </a:t>
            </a:r>
            <a:endParaRPr b="1"/>
          </a:p>
          <a:p>
            <a:pPr indent="-368300" lvl="1" marL="914400" rtl="0" algn="l">
              <a:spcBef>
                <a:spcPts val="0"/>
              </a:spcBef>
              <a:spcAft>
                <a:spcPts val="0"/>
              </a:spcAft>
              <a:buSzPts val="2200"/>
              <a:buChar char="○"/>
            </a:pPr>
            <a:r>
              <a:rPr lang="en-US"/>
              <a:t>predictive </a:t>
            </a:r>
            <a:r>
              <a:rPr lang="en-US"/>
              <a:t>modeling</a:t>
            </a:r>
            <a:r>
              <a:rPr lang="en-US"/>
              <a:t> </a:t>
            </a:r>
            <a:endParaRPr/>
          </a:p>
        </p:txBody>
      </p:sp>
      <p:sp>
        <p:nvSpPr>
          <p:cNvPr id="286" name="Google Shape;286;p32"/>
          <p:cNvSpPr txBox="1"/>
          <p:nvPr>
            <p:ph type="title"/>
          </p:nvPr>
        </p:nvSpPr>
        <p:spPr>
          <a:xfrm>
            <a:off x="683090" y="4855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Descriptive Modeling</a:t>
            </a:r>
            <a:endParaRPr/>
          </a:p>
        </p:txBody>
      </p:sp>
      <p:sp>
        <p:nvSpPr>
          <p:cNvPr id="287" name="Google Shape;287;p3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32"/>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89" name="Google Shape;289;p32"/>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90" name="Google Shape;290;p32"/>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91" name="Google Shape;291;p32"/>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92" name="Google Shape;292;p32"/>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93" name="Google Shape;293;p32"/>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94" name="Google Shape;294;p32"/>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95" name="Google Shape;295;p32"/>
          <p:cNvCxnSpPr>
            <a:stCxn id="288" idx="3"/>
            <a:endCxn id="28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6" name="Google Shape;296;p32"/>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7" name="Google Shape;297;p32"/>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8" name="Google Shape;298;p32"/>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9" name="Google Shape;299;p32"/>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00" name="Google Shape;300;p32"/>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3"/>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As a CFO, I need to see the </a:t>
            </a:r>
            <a:r>
              <a:rPr b="1" lang="en-US"/>
              <a:t>number of transactions per payer</a:t>
            </a:r>
            <a:r>
              <a:rPr lang="en-US"/>
              <a:t> per month so I can invoice payers properly</a:t>
            </a:r>
            <a:endParaRPr/>
          </a:p>
          <a:p>
            <a:pPr indent="-381000" lvl="0" marL="457200" rtl="0" algn="l">
              <a:spcBef>
                <a:spcPts val="0"/>
              </a:spcBef>
              <a:spcAft>
                <a:spcPts val="0"/>
              </a:spcAft>
              <a:buSzPts val="2400"/>
              <a:buChar char="●"/>
            </a:pPr>
            <a:r>
              <a:rPr lang="en-US"/>
              <a:t>As a CEO, I need to see the </a:t>
            </a:r>
            <a:r>
              <a:rPr b="1" lang="en-US"/>
              <a:t>top 10 payers </a:t>
            </a:r>
            <a:r>
              <a:rPr lang="en-US"/>
              <a:t>based on claim amount and number of transactions to further </a:t>
            </a:r>
            <a:r>
              <a:rPr lang="en-US"/>
              <a:t>understand</a:t>
            </a:r>
            <a:r>
              <a:rPr lang="en-US"/>
              <a:t> how they are so successful </a:t>
            </a:r>
            <a:endParaRPr/>
          </a:p>
          <a:p>
            <a:pPr indent="-381000" lvl="0" marL="457200" rtl="0" algn="l">
              <a:spcBef>
                <a:spcPts val="0"/>
              </a:spcBef>
              <a:spcAft>
                <a:spcPts val="0"/>
              </a:spcAft>
              <a:buSzPts val="2400"/>
              <a:buChar char="●"/>
            </a:pPr>
            <a:r>
              <a:rPr lang="en-US"/>
              <a:t>As a COO, I need to see the </a:t>
            </a:r>
            <a:r>
              <a:rPr b="1" lang="en-US"/>
              <a:t>breakdown of payments based on continent, country, and state</a:t>
            </a:r>
            <a:r>
              <a:rPr lang="en-US"/>
              <a:t> to track our payers expansion</a:t>
            </a:r>
            <a:r>
              <a:rPr lang="en-US"/>
              <a:t>   </a:t>
            </a:r>
            <a:endParaRPr/>
          </a:p>
        </p:txBody>
      </p:sp>
      <p:sp>
        <p:nvSpPr>
          <p:cNvPr id="306" name="Google Shape;306;p33"/>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Payer User Story</a:t>
            </a:r>
            <a:endParaRPr/>
          </a:p>
        </p:txBody>
      </p:sp>
      <p:sp>
        <p:nvSpPr>
          <p:cNvPr id="307" name="Google Shape;307;p3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693890" y="138981"/>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Payer Dashboard</a:t>
            </a:r>
            <a:endParaRPr/>
          </a:p>
        </p:txBody>
      </p:sp>
      <p:sp>
        <p:nvSpPr>
          <p:cNvPr id="313" name="Google Shape;313;p3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34"/>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15" name="Google Shape;315;p34"/>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16" name="Google Shape;316;p34"/>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17" name="Google Shape;317;p34"/>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18" name="Google Shape;318;p34"/>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19" name="Google Shape;319;p34"/>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20" name="Google Shape;320;p34"/>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21" name="Google Shape;321;p34"/>
          <p:cNvCxnSpPr>
            <a:stCxn id="314" idx="3"/>
            <a:endCxn id="315"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2" name="Google Shape;322;p34"/>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3" name="Google Shape;323;p34"/>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4" name="Google Shape;324;p34"/>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5" name="Google Shape;325;p34"/>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6" name="Google Shape;326;p34"/>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327" name="Google Shape;327;p34"/>
          <p:cNvPicPr preferRelativeResize="0"/>
          <p:nvPr/>
        </p:nvPicPr>
        <p:blipFill>
          <a:blip r:embed="rId4">
            <a:alphaModFix/>
          </a:blip>
          <a:stretch>
            <a:fillRect/>
          </a:stretch>
        </p:blipFill>
        <p:spPr>
          <a:xfrm>
            <a:off x="4572010" y="979299"/>
            <a:ext cx="3867839" cy="5162724"/>
          </a:xfrm>
          <a:prstGeom prst="rect">
            <a:avLst/>
          </a:prstGeom>
          <a:noFill/>
          <a:ln>
            <a:noFill/>
          </a:ln>
        </p:spPr>
      </p:pic>
      <p:pic>
        <p:nvPicPr>
          <p:cNvPr id="328" name="Google Shape;328;p34"/>
          <p:cNvPicPr preferRelativeResize="0"/>
          <p:nvPr/>
        </p:nvPicPr>
        <p:blipFill>
          <a:blip r:embed="rId5">
            <a:alphaModFix/>
          </a:blip>
          <a:stretch>
            <a:fillRect/>
          </a:stretch>
        </p:blipFill>
        <p:spPr>
          <a:xfrm>
            <a:off x="693900" y="865599"/>
            <a:ext cx="3661199" cy="5276438"/>
          </a:xfrm>
          <a:prstGeom prst="rect">
            <a:avLst/>
          </a:prstGeom>
          <a:noFill/>
          <a:ln>
            <a:noFill/>
          </a:ln>
        </p:spPr>
      </p:pic>
      <p:sp>
        <p:nvSpPr>
          <p:cNvPr id="329" name="Google Shape;329;p34"/>
          <p:cNvSpPr/>
          <p:nvPr/>
        </p:nvSpPr>
        <p:spPr>
          <a:xfrm>
            <a:off x="1028250" y="2453700"/>
            <a:ext cx="2992500" cy="7782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5466200" y="4006425"/>
            <a:ext cx="2241600" cy="21357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639675" y="4679725"/>
            <a:ext cx="3715500" cy="14625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35"/>
          <p:cNvSpPr txBox="1"/>
          <p:nvPr>
            <p:ph idx="1" type="body"/>
          </p:nvPr>
        </p:nvSpPr>
        <p:spPr>
          <a:xfrm>
            <a:off x="693897" y="16243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As a COO, I need to see the </a:t>
            </a:r>
            <a:r>
              <a:rPr b="1" lang="en-US"/>
              <a:t>number of each transaction status</a:t>
            </a:r>
            <a:r>
              <a:rPr lang="en-US"/>
              <a:t> per month to track the progress of the payout </a:t>
            </a:r>
            <a:endParaRPr/>
          </a:p>
          <a:p>
            <a:pPr indent="-381000" lvl="0" marL="457200" rtl="0" algn="l">
              <a:spcBef>
                <a:spcPts val="0"/>
              </a:spcBef>
              <a:spcAft>
                <a:spcPts val="0"/>
              </a:spcAft>
              <a:buSzPts val="2400"/>
              <a:buChar char="●"/>
            </a:pPr>
            <a:r>
              <a:rPr lang="en-US"/>
              <a:t>As a Sales Executive, I need to see the </a:t>
            </a:r>
            <a:r>
              <a:rPr b="1" lang="en-US"/>
              <a:t>distribution of payout methods</a:t>
            </a:r>
            <a:r>
              <a:rPr lang="en-US"/>
              <a:t> to explain to our potential clients what channels we use most often </a:t>
            </a:r>
            <a:endParaRPr/>
          </a:p>
          <a:p>
            <a:pPr indent="-381000" lvl="0" marL="457200" rtl="0" algn="l">
              <a:spcBef>
                <a:spcPts val="0"/>
              </a:spcBef>
              <a:spcAft>
                <a:spcPts val="0"/>
              </a:spcAft>
              <a:buSzPts val="2400"/>
              <a:buChar char="●"/>
            </a:pPr>
            <a:r>
              <a:rPr lang="en-US"/>
              <a:t>As a CMO, I need to see the </a:t>
            </a:r>
            <a:r>
              <a:rPr b="1" lang="en-US"/>
              <a:t>location demographics</a:t>
            </a:r>
            <a:r>
              <a:rPr lang="en-US"/>
              <a:t> of our payees to ensure we are marketing to our target market </a:t>
            </a:r>
            <a:endParaRPr/>
          </a:p>
        </p:txBody>
      </p:sp>
      <p:sp>
        <p:nvSpPr>
          <p:cNvPr id="337" name="Google Shape;337;p3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Payee User Story</a:t>
            </a:r>
            <a:endParaRPr/>
          </a:p>
        </p:txBody>
      </p:sp>
      <p:sp>
        <p:nvSpPr>
          <p:cNvPr id="338" name="Google Shape;338;p3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4">
            <a:alphaModFix/>
          </a:blip>
          <a:stretch>
            <a:fillRect/>
          </a:stretch>
        </p:blipFill>
        <p:spPr>
          <a:xfrm>
            <a:off x="4648200" y="828175"/>
            <a:ext cx="2951751" cy="5050301"/>
          </a:xfrm>
          <a:prstGeom prst="rect">
            <a:avLst/>
          </a:prstGeom>
          <a:noFill/>
          <a:ln>
            <a:noFill/>
          </a:ln>
        </p:spPr>
      </p:pic>
      <p:pic>
        <p:nvPicPr>
          <p:cNvPr id="344" name="Google Shape;344;p36"/>
          <p:cNvPicPr preferRelativeResize="0"/>
          <p:nvPr/>
        </p:nvPicPr>
        <p:blipFill>
          <a:blip r:embed="rId5">
            <a:alphaModFix/>
          </a:blip>
          <a:stretch>
            <a:fillRect/>
          </a:stretch>
        </p:blipFill>
        <p:spPr>
          <a:xfrm>
            <a:off x="1620250" y="869225"/>
            <a:ext cx="2951751" cy="5083525"/>
          </a:xfrm>
          <a:prstGeom prst="rect">
            <a:avLst/>
          </a:prstGeom>
          <a:noFill/>
          <a:ln>
            <a:noFill/>
          </a:ln>
        </p:spPr>
      </p:pic>
      <p:sp>
        <p:nvSpPr>
          <p:cNvPr id="345" name="Google Shape;345;p36"/>
          <p:cNvSpPr txBox="1"/>
          <p:nvPr>
            <p:ph type="title"/>
          </p:nvPr>
        </p:nvSpPr>
        <p:spPr>
          <a:xfrm>
            <a:off x="693890" y="1526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Payee Dashboard</a:t>
            </a:r>
            <a:endParaRPr/>
          </a:p>
        </p:txBody>
      </p:sp>
      <p:sp>
        <p:nvSpPr>
          <p:cNvPr id="346" name="Google Shape;346;p3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36"/>
          <p:cNvSpPr txBox="1"/>
          <p:nvPr/>
        </p:nvSpPr>
        <p:spPr>
          <a:xfrm>
            <a:off x="41050" y="6620575"/>
            <a:ext cx="859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pdf: </a:t>
            </a:r>
            <a:r>
              <a:rPr lang="en-US" sz="200" u="sng">
                <a:solidFill>
                  <a:schemeClr val="hlink"/>
                </a:solidFill>
                <a:hlinkClick r:id="rId6"/>
              </a:rPr>
              <a:t>https://drive.google.com/file/d/1TMuQRJD1eGPwLs6n81fFUpNZ2UrhCSIc/view?usp=sharing</a:t>
            </a:r>
            <a:endParaRPr sz="200"/>
          </a:p>
        </p:txBody>
      </p:sp>
      <p:sp>
        <p:nvSpPr>
          <p:cNvPr id="348" name="Google Shape;348;p36"/>
          <p:cNvSpPr/>
          <p:nvPr/>
        </p:nvSpPr>
        <p:spPr>
          <a:xfrm>
            <a:off x="4777325" y="869225"/>
            <a:ext cx="2758200" cy="20532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4674675" y="2990975"/>
            <a:ext cx="2860800" cy="29703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51" name="Google Shape;351;p36"/>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52" name="Google Shape;352;p36"/>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53" name="Google Shape;353;p36"/>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54" name="Google Shape;354;p36"/>
          <p:cNvSpPr/>
          <p:nvPr/>
        </p:nvSpPr>
        <p:spPr>
          <a:xfrm>
            <a:off x="4386925" y="6288000"/>
            <a:ext cx="896400" cy="307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55" name="Google Shape;355;p36"/>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56" name="Google Shape;356;p36"/>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57" name="Google Shape;357;p36"/>
          <p:cNvCxnSpPr>
            <a:stCxn id="350" idx="3"/>
            <a:endCxn id="35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58" name="Google Shape;358;p36"/>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59" name="Google Shape;359;p36"/>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0" name="Google Shape;360;p36"/>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1" name="Google Shape;361;p36"/>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2" name="Google Shape;362;p36"/>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
        <p:nvSpPr>
          <p:cNvPr id="363" name="Google Shape;363;p36"/>
          <p:cNvSpPr/>
          <p:nvPr/>
        </p:nvSpPr>
        <p:spPr>
          <a:xfrm>
            <a:off x="1828350" y="3934575"/>
            <a:ext cx="1348200" cy="19506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3"/>
                                        </p:tgtEl>
                                      </p:cBhvr>
                                    </p:animEffect>
                                    <p:set>
                                      <p:cBhvr>
                                        <p:cTn dur="1" fill="hold">
                                          <p:stCondLst>
                                            <p:cond delay="1000"/>
                                          </p:stCondLst>
                                        </p:cTn>
                                        <p:tgtEl>
                                          <p:spTgt spid="3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8"/>
                                        </p:tgtEl>
                                      </p:cBhvr>
                                    </p:animEffect>
                                    <p:set>
                                      <p:cBhvr>
                                        <p:cTn dur="1" fill="hold">
                                          <p:stCondLst>
                                            <p:cond delay="100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idx="1" type="body"/>
          </p:nvPr>
        </p:nvSpPr>
        <p:spPr>
          <a:xfrm>
            <a:off x="242575" y="1120425"/>
            <a:ext cx="8314200" cy="2193900"/>
          </a:xfrm>
          <a:prstGeom prst="rect">
            <a:avLst/>
          </a:prstGeom>
        </p:spPr>
        <p:txBody>
          <a:bodyPr anchorCtr="0" anchor="t" bIns="45700" lIns="91425" spcFirstLastPara="1" rIns="91425" wrap="square" tIns="45700">
            <a:noAutofit/>
          </a:bodyPr>
          <a:lstStyle/>
          <a:p>
            <a:pPr indent="-368300" lvl="1" marL="914400" marR="0" rtl="0" algn="l">
              <a:lnSpc>
                <a:spcPct val="100000"/>
              </a:lnSpc>
              <a:spcBef>
                <a:spcPts val="440"/>
              </a:spcBef>
              <a:spcAft>
                <a:spcPts val="0"/>
              </a:spcAft>
              <a:buSzPts val="2200"/>
              <a:buAutoNum type="alphaLcPeriod"/>
            </a:pPr>
            <a:r>
              <a:rPr lang="en-US" sz="2200">
                <a:solidFill>
                  <a:srgbClr val="262626"/>
                </a:solidFill>
              </a:rPr>
              <a:t>Based on the past years trend, we </a:t>
            </a:r>
            <a:r>
              <a:rPr lang="en-US"/>
              <a:t>wanted to predict the</a:t>
            </a:r>
            <a:r>
              <a:rPr lang="en-US" sz="2200">
                <a:solidFill>
                  <a:srgbClr val="262626"/>
                </a:solidFill>
              </a:rPr>
              <a:t> </a:t>
            </a:r>
            <a:r>
              <a:rPr lang="en-US"/>
              <a:t>C</a:t>
            </a:r>
            <a:r>
              <a:rPr lang="en-US" sz="2200">
                <a:solidFill>
                  <a:srgbClr val="262626"/>
                </a:solidFill>
              </a:rPr>
              <a:t>laim amount for the next three years. </a:t>
            </a:r>
            <a:endParaRPr/>
          </a:p>
          <a:p>
            <a:pPr indent="-368300" lvl="1" marL="914400" marR="0" rtl="0" algn="l">
              <a:lnSpc>
                <a:spcPct val="100000"/>
              </a:lnSpc>
              <a:spcBef>
                <a:spcPts val="0"/>
              </a:spcBef>
              <a:spcAft>
                <a:spcPts val="0"/>
              </a:spcAft>
              <a:buSzPts val="2200"/>
              <a:buAutoNum type="alphaLcPeriod"/>
            </a:pPr>
            <a:r>
              <a:rPr lang="en-US"/>
              <a:t>Out of all the </a:t>
            </a:r>
            <a:r>
              <a:rPr lang="en-US"/>
              <a:t>proposed</a:t>
            </a:r>
            <a:r>
              <a:rPr lang="en-US"/>
              <a:t> models, i</a:t>
            </a:r>
            <a:r>
              <a:rPr lang="en-US" sz="2200">
                <a:solidFill>
                  <a:srgbClr val="262626"/>
                </a:solidFill>
              </a:rPr>
              <a:t>dentif</a:t>
            </a:r>
            <a:r>
              <a:rPr lang="en-US"/>
              <a:t>ied</a:t>
            </a:r>
            <a:r>
              <a:rPr lang="en-US" sz="2200">
                <a:solidFill>
                  <a:srgbClr val="262626"/>
                </a:solidFill>
              </a:rPr>
              <a:t> the best model in doing so.</a:t>
            </a:r>
            <a:endParaRPr sz="2200">
              <a:solidFill>
                <a:srgbClr val="262626"/>
              </a:solidFill>
            </a:endParaRPr>
          </a:p>
          <a:p>
            <a:pPr indent="-368300" lvl="1" marL="914400" marR="0" rtl="0" algn="l">
              <a:lnSpc>
                <a:spcPct val="100000"/>
              </a:lnSpc>
              <a:spcBef>
                <a:spcPts val="0"/>
              </a:spcBef>
              <a:spcAft>
                <a:spcPts val="0"/>
              </a:spcAft>
              <a:buSzPts val="2200"/>
              <a:buAutoNum type="alphaLcPeriod"/>
            </a:pPr>
            <a:r>
              <a:rPr lang="en-US" sz="2200">
                <a:solidFill>
                  <a:srgbClr val="262626"/>
                </a:solidFill>
              </a:rPr>
              <a:t>Performed prediction on the “continent” using other </a:t>
            </a:r>
            <a:r>
              <a:rPr lang="en-US"/>
              <a:t>columns from the </a:t>
            </a:r>
            <a:r>
              <a:rPr lang="en-US"/>
              <a:t>synthetic dataset</a:t>
            </a:r>
            <a:r>
              <a:rPr lang="en-US" sz="2200">
                <a:solidFill>
                  <a:srgbClr val="262626"/>
                </a:solidFill>
              </a:rPr>
              <a:t>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p>
          <a:p>
            <a:pPr indent="0" lvl="0" marL="0" rtl="0" algn="l">
              <a:spcBef>
                <a:spcPts val="480"/>
              </a:spcBef>
              <a:spcAft>
                <a:spcPts val="0"/>
              </a:spcAft>
              <a:buNone/>
            </a:pPr>
            <a:r>
              <a:t/>
            </a:r>
            <a:endParaRPr/>
          </a:p>
        </p:txBody>
      </p:sp>
      <p:sp>
        <p:nvSpPr>
          <p:cNvPr id="369" name="Google Shape;369;p37"/>
          <p:cNvSpPr txBox="1"/>
          <p:nvPr>
            <p:ph type="title"/>
          </p:nvPr>
        </p:nvSpPr>
        <p:spPr>
          <a:xfrm>
            <a:off x="693890" y="33000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Predictive Modeling User Story</a:t>
            </a:r>
            <a:endParaRPr/>
          </a:p>
        </p:txBody>
      </p:sp>
      <p:sp>
        <p:nvSpPr>
          <p:cNvPr id="370" name="Google Shape;370;p3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1" name="Google Shape;371;p37"/>
          <p:cNvPicPr preferRelativeResize="0"/>
          <p:nvPr/>
        </p:nvPicPr>
        <p:blipFill>
          <a:blip r:embed="rId3">
            <a:alphaModFix/>
          </a:blip>
          <a:stretch>
            <a:fillRect/>
          </a:stretch>
        </p:blipFill>
        <p:spPr>
          <a:xfrm>
            <a:off x="1646400" y="3266925"/>
            <a:ext cx="6147327" cy="2248525"/>
          </a:xfrm>
          <a:prstGeom prst="rect">
            <a:avLst/>
          </a:prstGeom>
          <a:noFill/>
          <a:ln>
            <a:noFill/>
          </a:ln>
        </p:spPr>
      </p:pic>
      <p:sp>
        <p:nvSpPr>
          <p:cNvPr id="372" name="Google Shape;372;p37"/>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73" name="Google Shape;373;p37"/>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74" name="Google Shape;374;p37"/>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75" name="Google Shape;375;p37"/>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76" name="Google Shape;376;p37"/>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77" name="Google Shape;377;p37"/>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78" name="Google Shape;378;p37"/>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79" name="Google Shape;379;p37"/>
          <p:cNvCxnSpPr>
            <a:stCxn id="372" idx="3"/>
            <a:endCxn id="373"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0" name="Google Shape;380;p37"/>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1" name="Google Shape;381;p37"/>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2" name="Google Shape;382;p37"/>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3" name="Google Shape;383;p37"/>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4" name="Google Shape;384;p37"/>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800575" y="433051"/>
            <a:ext cx="7756200" cy="78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Predictive Modeling Output</a:t>
            </a:r>
            <a:endParaRPr/>
          </a:p>
        </p:txBody>
      </p:sp>
      <p:sp>
        <p:nvSpPr>
          <p:cNvPr id="390" name="Google Shape;390;p3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38"/>
          <p:cNvPicPr preferRelativeResize="0"/>
          <p:nvPr/>
        </p:nvPicPr>
        <p:blipFill>
          <a:blip r:embed="rId3">
            <a:alphaModFix/>
          </a:blip>
          <a:stretch>
            <a:fillRect/>
          </a:stretch>
        </p:blipFill>
        <p:spPr>
          <a:xfrm>
            <a:off x="5452250" y="3796850"/>
            <a:ext cx="3126749" cy="1602849"/>
          </a:xfrm>
          <a:prstGeom prst="rect">
            <a:avLst/>
          </a:prstGeom>
          <a:noFill/>
          <a:ln>
            <a:noFill/>
          </a:ln>
        </p:spPr>
      </p:pic>
      <p:pic>
        <p:nvPicPr>
          <p:cNvPr id="392" name="Google Shape;392;p38"/>
          <p:cNvPicPr preferRelativeResize="0"/>
          <p:nvPr/>
        </p:nvPicPr>
        <p:blipFill>
          <a:blip r:embed="rId4">
            <a:alphaModFix/>
          </a:blip>
          <a:stretch>
            <a:fillRect/>
          </a:stretch>
        </p:blipFill>
        <p:spPr>
          <a:xfrm>
            <a:off x="5394120" y="1765650"/>
            <a:ext cx="3184880" cy="1602850"/>
          </a:xfrm>
          <a:prstGeom prst="rect">
            <a:avLst/>
          </a:prstGeom>
          <a:noFill/>
          <a:ln>
            <a:noFill/>
          </a:ln>
        </p:spPr>
      </p:pic>
      <p:pic>
        <p:nvPicPr>
          <p:cNvPr id="393" name="Google Shape;393;p38"/>
          <p:cNvPicPr preferRelativeResize="0"/>
          <p:nvPr/>
        </p:nvPicPr>
        <p:blipFill>
          <a:blip r:embed="rId5">
            <a:alphaModFix/>
          </a:blip>
          <a:stretch>
            <a:fillRect/>
          </a:stretch>
        </p:blipFill>
        <p:spPr>
          <a:xfrm>
            <a:off x="315500" y="1782950"/>
            <a:ext cx="4640196" cy="1390300"/>
          </a:xfrm>
          <a:prstGeom prst="rect">
            <a:avLst/>
          </a:prstGeom>
          <a:noFill/>
          <a:ln>
            <a:noFill/>
          </a:ln>
        </p:spPr>
      </p:pic>
      <p:pic>
        <p:nvPicPr>
          <p:cNvPr id="394" name="Google Shape;394;p38"/>
          <p:cNvPicPr preferRelativeResize="0"/>
          <p:nvPr/>
        </p:nvPicPr>
        <p:blipFill>
          <a:blip r:embed="rId6">
            <a:alphaModFix/>
          </a:blip>
          <a:stretch>
            <a:fillRect/>
          </a:stretch>
        </p:blipFill>
        <p:spPr>
          <a:xfrm>
            <a:off x="315500" y="3742550"/>
            <a:ext cx="4769290" cy="1686000"/>
          </a:xfrm>
          <a:prstGeom prst="rect">
            <a:avLst/>
          </a:prstGeom>
          <a:noFill/>
          <a:ln>
            <a:noFill/>
          </a:ln>
        </p:spPr>
      </p:pic>
      <p:sp>
        <p:nvSpPr>
          <p:cNvPr id="395" name="Google Shape;395;p38"/>
          <p:cNvSpPr txBox="1"/>
          <p:nvPr/>
        </p:nvSpPr>
        <p:spPr>
          <a:xfrm>
            <a:off x="452450" y="3308250"/>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Stationarity test results</a:t>
            </a:r>
            <a:endParaRPr/>
          </a:p>
        </p:txBody>
      </p:sp>
      <p:sp>
        <p:nvSpPr>
          <p:cNvPr id="396" name="Google Shape;396;p38"/>
          <p:cNvSpPr txBox="1"/>
          <p:nvPr/>
        </p:nvSpPr>
        <p:spPr>
          <a:xfrm>
            <a:off x="452450" y="1365450"/>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ACF and PACF</a:t>
            </a:r>
            <a:endParaRPr/>
          </a:p>
        </p:txBody>
      </p:sp>
      <p:sp>
        <p:nvSpPr>
          <p:cNvPr id="397" name="Google Shape;397;p38"/>
          <p:cNvSpPr txBox="1"/>
          <p:nvPr/>
        </p:nvSpPr>
        <p:spPr>
          <a:xfrm>
            <a:off x="5388925" y="1365450"/>
            <a:ext cx="33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Differenced series</a:t>
            </a:r>
            <a:endParaRPr/>
          </a:p>
        </p:txBody>
      </p:sp>
      <p:sp>
        <p:nvSpPr>
          <p:cNvPr id="398" name="Google Shape;398;p38"/>
          <p:cNvSpPr txBox="1"/>
          <p:nvPr/>
        </p:nvSpPr>
        <p:spPr>
          <a:xfrm>
            <a:off x="5388925" y="3382575"/>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Best model- SARIMAX </a:t>
            </a:r>
            <a:endParaRPr/>
          </a:p>
        </p:txBody>
      </p:sp>
      <p:sp>
        <p:nvSpPr>
          <p:cNvPr id="399" name="Google Shape;399;p38"/>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00" name="Google Shape;400;p38"/>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01" name="Google Shape;401;p38"/>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02" name="Google Shape;402;p38"/>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03" name="Google Shape;403;p38"/>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04" name="Google Shape;404;p38"/>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05" name="Google Shape;405;p38"/>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06" name="Google Shape;406;p38"/>
          <p:cNvCxnSpPr>
            <a:stCxn id="399" idx="3"/>
            <a:endCxn id="400"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7" name="Google Shape;407;p38"/>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8" name="Google Shape;408;p38"/>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9" name="Google Shape;409;p38"/>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10" name="Google Shape;410;p38"/>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11" name="Google Shape;411;p38"/>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17" name="Google Shape;417;p39"/>
          <p:cNvGraphicFramePr/>
          <p:nvPr/>
        </p:nvGraphicFramePr>
        <p:xfrm>
          <a:off x="1524000" y="1038225"/>
          <a:ext cx="3000000" cy="3000000"/>
        </p:xfrm>
        <a:graphic>
          <a:graphicData uri="http://schemas.openxmlformats.org/drawingml/2006/table">
            <a:tbl>
              <a:tblPr>
                <a:noFill/>
                <a:tableStyleId>{E93C7D28-17DE-4BFB-BE90-6D4D808E76E7}</a:tableStyleId>
              </a:tblPr>
              <a:tblGrid>
                <a:gridCol w="2304750"/>
                <a:gridCol w="3581725"/>
              </a:tblGrid>
              <a:tr h="328800">
                <a:tc>
                  <a:txBody>
                    <a:bodyPr/>
                    <a:lstStyle/>
                    <a:p>
                      <a:pPr indent="0" lvl="0" marL="0" rtl="0" algn="l">
                        <a:lnSpc>
                          <a:spcPct val="115000"/>
                        </a:lnSpc>
                        <a:spcBef>
                          <a:spcPts val="0"/>
                        </a:spcBef>
                        <a:spcAft>
                          <a:spcPts val="0"/>
                        </a:spcAft>
                        <a:buNone/>
                      </a:pPr>
                      <a:r>
                        <a:rPr b="1" lang="en-US" sz="1100"/>
                        <a:t>Criteria</a:t>
                      </a:r>
                      <a:endParaRPr b="1" sz="11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Definition</a:t>
                      </a:r>
                      <a:endParaRPr b="1"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526050">
                <a:tc>
                  <a:txBody>
                    <a:bodyPr/>
                    <a:lstStyle/>
                    <a:p>
                      <a:pPr indent="0" lvl="0" marL="0" rtl="0" algn="l">
                        <a:lnSpc>
                          <a:spcPct val="115000"/>
                        </a:lnSpc>
                        <a:spcBef>
                          <a:spcPts val="0"/>
                        </a:spcBef>
                        <a:spcAft>
                          <a:spcPts val="0"/>
                        </a:spcAft>
                        <a:buNone/>
                      </a:pPr>
                      <a:r>
                        <a:rPr lang="en-US" sz="1000"/>
                        <a:t>Learning Curve and Ease of Use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time taken to adapt to the software by a user (technical/ non-technical)</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Price Point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cost of usage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6050">
                <a:tc>
                  <a:txBody>
                    <a:bodyPr/>
                    <a:lstStyle/>
                    <a:p>
                      <a:pPr indent="0" lvl="0" marL="0" rtl="0" algn="l">
                        <a:lnSpc>
                          <a:spcPct val="115000"/>
                        </a:lnSpc>
                        <a:spcBef>
                          <a:spcPts val="0"/>
                        </a:spcBef>
                        <a:spcAft>
                          <a:spcPts val="0"/>
                        </a:spcAft>
                        <a:buNone/>
                      </a:pPr>
                      <a:r>
                        <a:rPr lang="en-US" sz="1000"/>
                        <a:t>User Base, Community Support and Popularity</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user community and popularity of the software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OS Support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works on Mac or Windows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775">
                <a:tc>
                  <a:txBody>
                    <a:bodyPr/>
                    <a:lstStyle/>
                    <a:p>
                      <a:pPr indent="0" lvl="0" marL="0" rtl="0" algn="l">
                        <a:lnSpc>
                          <a:spcPct val="115000"/>
                        </a:lnSpc>
                        <a:spcBef>
                          <a:spcPts val="0"/>
                        </a:spcBef>
                        <a:spcAft>
                          <a:spcPts val="0"/>
                        </a:spcAft>
                        <a:buNone/>
                      </a:pPr>
                      <a:r>
                        <a:rPr lang="en-US" sz="1000"/>
                        <a:t>Machine Learning Implementation and Support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how well ML can be implemented in the software to build the model</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775">
                <a:tc>
                  <a:txBody>
                    <a:bodyPr/>
                    <a:lstStyle/>
                    <a:p>
                      <a:pPr indent="0" lvl="0" marL="0" rtl="0" algn="l">
                        <a:lnSpc>
                          <a:spcPct val="115000"/>
                        </a:lnSpc>
                        <a:spcBef>
                          <a:spcPts val="0"/>
                        </a:spcBef>
                        <a:spcAft>
                          <a:spcPts val="0"/>
                        </a:spcAft>
                        <a:buNone/>
                      </a:pPr>
                      <a:r>
                        <a:rPr lang="en-US" sz="1000"/>
                        <a:t>Reporting and Visualization tools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generating insightful visualizations and reports to deliver better recommendations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Data Storage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storing data and huge datasets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26050">
                <a:tc>
                  <a:txBody>
                    <a:bodyPr/>
                    <a:lstStyle/>
                    <a:p>
                      <a:pPr indent="0" lvl="0" marL="0" rtl="0" algn="l">
                        <a:lnSpc>
                          <a:spcPct val="115000"/>
                        </a:lnSpc>
                        <a:spcBef>
                          <a:spcPts val="0"/>
                        </a:spcBef>
                        <a:spcAft>
                          <a:spcPts val="0"/>
                        </a:spcAft>
                        <a:buNone/>
                      </a:pPr>
                      <a:r>
                        <a:rPr lang="en-US" sz="1000"/>
                        <a:t>Performance with Live Data</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ability to work with live data from various data sources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18" name="Google Shape;418;p39"/>
          <p:cNvSpPr txBox="1"/>
          <p:nvPr>
            <p:ph type="title"/>
          </p:nvPr>
        </p:nvSpPr>
        <p:spPr>
          <a:xfrm>
            <a:off x="693890" y="1129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Scorecard: </a:t>
            </a:r>
            <a:r>
              <a:rPr lang="en-US"/>
              <a:t>Tableau vs PowerBI </a:t>
            </a:r>
            <a:endParaRPr/>
          </a:p>
        </p:txBody>
      </p:sp>
      <p:sp>
        <p:nvSpPr>
          <p:cNvPr id="419" name="Google Shape;419;p39"/>
          <p:cNvSpPr txBox="1"/>
          <p:nvPr>
            <p:ph type="title"/>
          </p:nvPr>
        </p:nvSpPr>
        <p:spPr>
          <a:xfrm>
            <a:off x="146215" y="569460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solidFill>
                  <a:schemeClr val="lt1"/>
                </a:solidFill>
              </a:rPr>
              <a:t>Final Recommendation: </a:t>
            </a:r>
            <a:r>
              <a:rPr lang="en-US" sz="2800">
                <a:solidFill>
                  <a:schemeClr val="lt1"/>
                </a:solidFill>
              </a:rPr>
              <a:t>Tableau</a:t>
            </a:r>
            <a:endParaRPr sz="2800">
              <a:solidFill>
                <a:schemeClr val="lt1"/>
              </a:solidFill>
            </a:endParaRPr>
          </a:p>
        </p:txBody>
      </p:sp>
      <p:sp>
        <p:nvSpPr>
          <p:cNvPr id="420" name="Google Shape;420;p39"/>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21" name="Google Shape;421;p39"/>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22" name="Google Shape;422;p39"/>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23" name="Google Shape;423;p39"/>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24" name="Google Shape;424;p39"/>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25" name="Google Shape;425;p39"/>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26" name="Google Shape;426;p39"/>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27" name="Google Shape;427;p39"/>
          <p:cNvCxnSpPr>
            <a:stCxn id="420" idx="3"/>
            <a:endCxn id="42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28" name="Google Shape;428;p39"/>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29" name="Google Shape;429;p39"/>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0" name="Google Shape;430;p39"/>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1" name="Google Shape;431;p39"/>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2" name="Google Shape;432;p39"/>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b="1" lang="en-US"/>
              <a:t>Transparency</a:t>
            </a:r>
            <a:endParaRPr b="1"/>
          </a:p>
          <a:p>
            <a:pPr indent="-368300" lvl="1" marL="914400" rtl="0" algn="l">
              <a:spcBef>
                <a:spcPts val="0"/>
              </a:spcBef>
              <a:spcAft>
                <a:spcPts val="0"/>
              </a:spcAft>
              <a:buSzPts val="2200"/>
              <a:buAutoNum type="alphaLcPeriod"/>
            </a:pPr>
            <a:r>
              <a:rPr lang="en-US"/>
              <a:t>Sprints, status roadmap, backlog</a:t>
            </a:r>
            <a:endParaRPr/>
          </a:p>
          <a:p>
            <a:pPr indent="-381000" lvl="0" marL="457200" rtl="0" algn="l">
              <a:spcBef>
                <a:spcPts val="0"/>
              </a:spcBef>
              <a:spcAft>
                <a:spcPts val="0"/>
              </a:spcAft>
              <a:buSzPts val="2400"/>
              <a:buAutoNum type="arabicPeriod"/>
            </a:pPr>
            <a:r>
              <a:rPr b="1" lang="en-US"/>
              <a:t>Collaboration</a:t>
            </a:r>
            <a:endParaRPr b="1"/>
          </a:p>
          <a:p>
            <a:pPr indent="-368300" lvl="1" marL="914400" rtl="0" algn="l">
              <a:spcBef>
                <a:spcPts val="0"/>
              </a:spcBef>
              <a:spcAft>
                <a:spcPts val="0"/>
              </a:spcAft>
              <a:buSzPts val="2200"/>
              <a:buAutoNum type="alphaLcPeriod"/>
            </a:pPr>
            <a:r>
              <a:rPr lang="en-US"/>
              <a:t>Effective </a:t>
            </a:r>
            <a:r>
              <a:rPr lang="en-US"/>
              <a:t>utilization</a:t>
            </a:r>
            <a:r>
              <a:rPr lang="en-US"/>
              <a:t> of comment section</a:t>
            </a:r>
            <a:endParaRPr/>
          </a:p>
          <a:p>
            <a:pPr indent="-381000" lvl="0" marL="457200" rtl="0" algn="l">
              <a:spcBef>
                <a:spcPts val="0"/>
              </a:spcBef>
              <a:spcAft>
                <a:spcPts val="0"/>
              </a:spcAft>
              <a:buSzPts val="2400"/>
              <a:buAutoNum type="arabicPeriod"/>
            </a:pPr>
            <a:r>
              <a:rPr b="1" lang="en-US"/>
              <a:t>Accountability </a:t>
            </a:r>
            <a:endParaRPr b="1"/>
          </a:p>
          <a:p>
            <a:pPr indent="-368300" lvl="1" marL="914400" rtl="0" algn="l">
              <a:spcBef>
                <a:spcPts val="0"/>
              </a:spcBef>
              <a:spcAft>
                <a:spcPts val="0"/>
              </a:spcAft>
              <a:buSzPts val="2200"/>
              <a:buAutoNum type="alphaLcPeriod"/>
            </a:pPr>
            <a:r>
              <a:rPr lang="en-US"/>
              <a:t>Assigning tasks, due dates</a:t>
            </a:r>
            <a:endParaRPr/>
          </a:p>
          <a:p>
            <a:pPr indent="-381000" lvl="0" marL="457200" rtl="0" algn="l">
              <a:spcBef>
                <a:spcPts val="0"/>
              </a:spcBef>
              <a:spcAft>
                <a:spcPts val="0"/>
              </a:spcAft>
              <a:buSzPts val="2400"/>
              <a:buAutoNum type="arabicPeriod"/>
            </a:pPr>
            <a:r>
              <a:rPr b="1" lang="en-US"/>
              <a:t>Integration</a:t>
            </a:r>
            <a:endParaRPr b="1"/>
          </a:p>
          <a:p>
            <a:pPr indent="-368300" lvl="1" marL="914400" rtl="0" algn="l">
              <a:spcBef>
                <a:spcPts val="0"/>
              </a:spcBef>
              <a:spcAft>
                <a:spcPts val="0"/>
              </a:spcAft>
              <a:buSzPts val="2200"/>
              <a:buAutoNum type="alphaLcPeriod"/>
            </a:pPr>
            <a:r>
              <a:rPr lang="en-US"/>
              <a:t>Google Drive and documentation</a:t>
            </a:r>
            <a:endParaRPr/>
          </a:p>
        </p:txBody>
      </p:sp>
      <p:sp>
        <p:nvSpPr>
          <p:cNvPr id="438" name="Google Shape;438;p40"/>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Management: JIRA</a:t>
            </a:r>
            <a:endParaRPr/>
          </a:p>
        </p:txBody>
      </p:sp>
      <p:sp>
        <p:nvSpPr>
          <p:cNvPr id="439" name="Google Shape;439;p4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40"/>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41" name="Google Shape;441;p40"/>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42" name="Google Shape;442;p40"/>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43" name="Google Shape;443;p40"/>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44" name="Google Shape;444;p40"/>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45" name="Google Shape;445;p40"/>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46" name="Google Shape;446;p40"/>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47" name="Google Shape;447;p40"/>
          <p:cNvCxnSpPr>
            <a:stCxn id="440" idx="3"/>
            <a:endCxn id="44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48" name="Google Shape;448;p40"/>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49" name="Google Shape;449;p40"/>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0" name="Google Shape;450;p40"/>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1" name="Google Shape;451;p40"/>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2" name="Google Shape;452;p40"/>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693850" y="209802"/>
            <a:ext cx="7756200" cy="7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Personal Deployment: Github</a:t>
            </a:r>
            <a:endParaRPr/>
          </a:p>
        </p:txBody>
      </p:sp>
      <p:sp>
        <p:nvSpPr>
          <p:cNvPr id="458" name="Google Shape;458;p4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41"/>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60" name="Google Shape;460;p41"/>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61" name="Google Shape;461;p41"/>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62" name="Google Shape;462;p41"/>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63" name="Google Shape;463;p41"/>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64" name="Google Shape;464;p41"/>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65" name="Google Shape;465;p41"/>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66" name="Google Shape;466;p41"/>
          <p:cNvCxnSpPr>
            <a:stCxn id="459" idx="3"/>
            <a:endCxn id="460"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7" name="Google Shape;467;p41"/>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8" name="Google Shape;468;p41"/>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9" name="Google Shape;469;p41"/>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70" name="Google Shape;470;p41"/>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71" name="Google Shape;471;p41"/>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472" name="Google Shape;472;p41"/>
          <p:cNvPicPr preferRelativeResize="0"/>
          <p:nvPr/>
        </p:nvPicPr>
        <p:blipFill>
          <a:blip r:embed="rId3">
            <a:alphaModFix/>
          </a:blip>
          <a:stretch>
            <a:fillRect/>
          </a:stretch>
        </p:blipFill>
        <p:spPr>
          <a:xfrm>
            <a:off x="2615825" y="1049590"/>
            <a:ext cx="3180900" cy="4153162"/>
          </a:xfrm>
          <a:prstGeom prst="rect">
            <a:avLst/>
          </a:prstGeom>
          <a:noFill/>
          <a:ln>
            <a:noFill/>
          </a:ln>
        </p:spPr>
      </p:pic>
      <p:pic>
        <p:nvPicPr>
          <p:cNvPr id="473" name="Google Shape;473;p41"/>
          <p:cNvPicPr preferRelativeResize="0"/>
          <p:nvPr/>
        </p:nvPicPr>
        <p:blipFill>
          <a:blip r:embed="rId4">
            <a:alphaModFix/>
          </a:blip>
          <a:stretch>
            <a:fillRect/>
          </a:stretch>
        </p:blipFill>
        <p:spPr>
          <a:xfrm>
            <a:off x="217100" y="1415863"/>
            <a:ext cx="2398725" cy="3316175"/>
          </a:xfrm>
          <a:prstGeom prst="rect">
            <a:avLst/>
          </a:prstGeom>
          <a:noFill/>
          <a:ln>
            <a:noFill/>
          </a:ln>
        </p:spPr>
      </p:pic>
      <p:pic>
        <p:nvPicPr>
          <p:cNvPr id="474" name="Google Shape;474;p41"/>
          <p:cNvPicPr preferRelativeResize="0"/>
          <p:nvPr/>
        </p:nvPicPr>
        <p:blipFill>
          <a:blip r:embed="rId5">
            <a:alphaModFix/>
          </a:blip>
          <a:stretch>
            <a:fillRect/>
          </a:stretch>
        </p:blipFill>
        <p:spPr>
          <a:xfrm>
            <a:off x="5878250" y="1176982"/>
            <a:ext cx="3180900" cy="37939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Team Overview</a:t>
            </a:r>
            <a:endParaRPr/>
          </a:p>
        </p:txBody>
      </p:sp>
      <p:sp>
        <p:nvSpPr>
          <p:cNvPr id="123" name="Google Shape;123;p2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24"/>
          <p:cNvSpPr/>
          <p:nvPr/>
        </p:nvSpPr>
        <p:spPr>
          <a:xfrm>
            <a:off x="688500" y="13428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a:off x="3699238" y="13428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p:nvPr/>
        </p:nvSpPr>
        <p:spPr>
          <a:xfrm>
            <a:off x="5309375" y="35247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6710000" y="12865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563050" y="352472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 name="Google Shape;129;p24"/>
          <p:cNvSpPr txBox="1"/>
          <p:nvPr/>
        </p:nvSpPr>
        <p:spPr>
          <a:xfrm>
            <a:off x="6676250" y="3228900"/>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Ayushi Chauhan</a:t>
            </a:r>
            <a:endParaRPr/>
          </a:p>
        </p:txBody>
      </p:sp>
      <p:sp>
        <p:nvSpPr>
          <p:cNvPr id="130" name="Google Shape;130;p24"/>
          <p:cNvSpPr txBox="1"/>
          <p:nvPr/>
        </p:nvSpPr>
        <p:spPr>
          <a:xfrm>
            <a:off x="352050" y="4869925"/>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Brooke McDermott</a:t>
            </a:r>
            <a:endParaRPr/>
          </a:p>
        </p:txBody>
      </p:sp>
      <p:sp>
        <p:nvSpPr>
          <p:cNvPr id="131" name="Google Shape;131;p24"/>
          <p:cNvSpPr txBox="1"/>
          <p:nvPr/>
        </p:nvSpPr>
        <p:spPr>
          <a:xfrm>
            <a:off x="3435400" y="3124525"/>
            <a:ext cx="237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Prithak Kr. Bhattacharyya</a:t>
            </a:r>
            <a:endParaRPr/>
          </a:p>
        </p:txBody>
      </p:sp>
      <p:sp>
        <p:nvSpPr>
          <p:cNvPr id="132" name="Google Shape;132;p24"/>
          <p:cNvSpPr txBox="1"/>
          <p:nvPr/>
        </p:nvSpPr>
        <p:spPr>
          <a:xfrm>
            <a:off x="7007925" y="4869925"/>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Suyash Shrivastava</a:t>
            </a:r>
            <a:endParaRPr/>
          </a:p>
        </p:txBody>
      </p:sp>
      <p:sp>
        <p:nvSpPr>
          <p:cNvPr id="133" name="Google Shape;133;p24"/>
          <p:cNvSpPr txBox="1"/>
          <p:nvPr/>
        </p:nvSpPr>
        <p:spPr>
          <a:xfrm>
            <a:off x="654750" y="3228900"/>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Ruchi Amin</a:t>
            </a:r>
            <a:endParaRPr/>
          </a:p>
        </p:txBody>
      </p:sp>
      <p:pic>
        <p:nvPicPr>
          <p:cNvPr id="134" name="Google Shape;134;p24"/>
          <p:cNvPicPr preferRelativeResize="0"/>
          <p:nvPr/>
        </p:nvPicPr>
        <p:blipFill rotWithShape="1">
          <a:blip r:embed="rId3">
            <a:alphaModFix/>
          </a:blip>
          <a:srcRect b="0" l="0" r="0" t="36045"/>
          <a:stretch/>
        </p:blipFill>
        <p:spPr>
          <a:xfrm>
            <a:off x="2266350" y="3629090"/>
            <a:ext cx="1914300" cy="1835400"/>
          </a:xfrm>
          <a:prstGeom prst="ellipse">
            <a:avLst/>
          </a:prstGeom>
          <a:noFill/>
          <a:ln>
            <a:noFill/>
          </a:ln>
        </p:spPr>
      </p:pic>
      <p:pic>
        <p:nvPicPr>
          <p:cNvPr id="135" name="Google Shape;135;p24"/>
          <p:cNvPicPr preferRelativeResize="0"/>
          <p:nvPr/>
        </p:nvPicPr>
        <p:blipFill>
          <a:blip r:embed="rId4">
            <a:alphaModFix/>
          </a:blip>
          <a:stretch>
            <a:fillRect/>
          </a:stretch>
        </p:blipFill>
        <p:spPr>
          <a:xfrm>
            <a:off x="5275625" y="3479725"/>
            <a:ext cx="1914300" cy="1835400"/>
          </a:xfrm>
          <a:prstGeom prst="ellipse">
            <a:avLst/>
          </a:prstGeom>
          <a:noFill/>
          <a:ln>
            <a:noFill/>
          </a:ln>
          <a:effectLst>
            <a:outerShdw blurRad="57150" rotWithShape="0" algn="bl" dir="5400000" dist="38100">
              <a:srgbClr val="000000">
                <a:alpha val="50000"/>
              </a:srgbClr>
            </a:outerShdw>
          </a:effectLst>
        </p:spPr>
      </p:pic>
      <p:pic>
        <p:nvPicPr>
          <p:cNvPr id="136" name="Google Shape;136;p24"/>
          <p:cNvPicPr preferRelativeResize="0"/>
          <p:nvPr/>
        </p:nvPicPr>
        <p:blipFill>
          <a:blip r:embed="rId5">
            <a:alphaModFix/>
          </a:blip>
          <a:stretch>
            <a:fillRect/>
          </a:stretch>
        </p:blipFill>
        <p:spPr>
          <a:xfrm>
            <a:off x="621000" y="1258375"/>
            <a:ext cx="1914300" cy="1914300"/>
          </a:xfrm>
          <a:prstGeom prst="ellipse">
            <a:avLst/>
          </a:prstGeom>
          <a:noFill/>
          <a:ln>
            <a:noFill/>
          </a:ln>
        </p:spPr>
      </p:pic>
      <p:pic>
        <p:nvPicPr>
          <p:cNvPr id="137" name="Google Shape;137;p24"/>
          <p:cNvPicPr preferRelativeResize="0"/>
          <p:nvPr/>
        </p:nvPicPr>
        <p:blipFill>
          <a:blip r:embed="rId6">
            <a:alphaModFix/>
          </a:blip>
          <a:stretch>
            <a:fillRect/>
          </a:stretch>
        </p:blipFill>
        <p:spPr>
          <a:xfrm>
            <a:off x="6676250" y="1202075"/>
            <a:ext cx="1914300" cy="1914300"/>
          </a:xfrm>
          <a:prstGeom prst="ellipse">
            <a:avLst/>
          </a:prstGeom>
          <a:noFill/>
          <a:ln>
            <a:noFill/>
          </a:ln>
          <a:effectLst>
            <a:outerShdw blurRad="57150" rotWithShape="0" algn="bl" dir="5580000" dist="57150">
              <a:srgbClr val="000000">
                <a:alpha val="50000"/>
              </a:srgbClr>
            </a:outerShdw>
          </a:effectLst>
        </p:spPr>
      </p:pic>
      <p:pic>
        <p:nvPicPr>
          <p:cNvPr id="138" name="Google Shape;138;p24"/>
          <p:cNvPicPr preferRelativeResize="0"/>
          <p:nvPr/>
        </p:nvPicPr>
        <p:blipFill rotWithShape="1">
          <a:blip r:embed="rId7">
            <a:alphaModFix/>
          </a:blip>
          <a:srcRect b="27536" l="0" r="0" t="0"/>
          <a:stretch/>
        </p:blipFill>
        <p:spPr>
          <a:xfrm>
            <a:off x="3648625" y="1290925"/>
            <a:ext cx="1914300" cy="1849200"/>
          </a:xfrm>
          <a:prstGeom prst="ellipse">
            <a:avLst/>
          </a:prstGeom>
          <a:noFill/>
          <a:ln>
            <a:noFill/>
          </a:ln>
        </p:spPr>
      </p:pic>
      <p:sp>
        <p:nvSpPr>
          <p:cNvPr id="139" name="Google Shape;139;p24"/>
          <p:cNvSpPr/>
          <p:nvPr/>
        </p:nvSpPr>
        <p:spPr>
          <a:xfrm>
            <a:off x="114725" y="6365200"/>
            <a:ext cx="734100" cy="2445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40" name="Google Shape;140;p24"/>
          <p:cNvSpPr/>
          <p:nvPr/>
        </p:nvSpPr>
        <p:spPr>
          <a:xfrm>
            <a:off x="1061050" y="6365200"/>
            <a:ext cx="896400" cy="2445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41" name="Google Shape;141;p24"/>
          <p:cNvSpPr/>
          <p:nvPr/>
        </p:nvSpPr>
        <p:spPr>
          <a:xfrm>
            <a:off x="2169675" y="6365200"/>
            <a:ext cx="896400" cy="2445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142" name="Google Shape;142;p24"/>
          <p:cNvSpPr/>
          <p:nvPr/>
        </p:nvSpPr>
        <p:spPr>
          <a:xfrm>
            <a:off x="3307650" y="6365200"/>
            <a:ext cx="896400" cy="2445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43" name="Google Shape;143;p24"/>
          <p:cNvSpPr/>
          <p:nvPr/>
        </p:nvSpPr>
        <p:spPr>
          <a:xfrm>
            <a:off x="4386925" y="6365200"/>
            <a:ext cx="896400" cy="2445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44" name="Google Shape;144;p24"/>
          <p:cNvSpPr/>
          <p:nvPr/>
        </p:nvSpPr>
        <p:spPr>
          <a:xfrm>
            <a:off x="5466200" y="6365200"/>
            <a:ext cx="896400" cy="2445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45" name="Google Shape;145;p24"/>
          <p:cNvSpPr/>
          <p:nvPr/>
        </p:nvSpPr>
        <p:spPr>
          <a:xfrm>
            <a:off x="6545475" y="6365200"/>
            <a:ext cx="896400" cy="2445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46" name="Google Shape;146;p24"/>
          <p:cNvCxnSpPr>
            <a:stCxn id="139" idx="3"/>
            <a:endCxn id="140" idx="1"/>
          </p:cNvCxnSpPr>
          <p:nvPr/>
        </p:nvCxnSpPr>
        <p:spPr>
          <a:xfrm>
            <a:off x="848825" y="648745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7" name="Google Shape;147;p24"/>
          <p:cNvCxnSpPr/>
          <p:nvPr/>
        </p:nvCxnSpPr>
        <p:spPr>
          <a:xfrm>
            <a:off x="1972188"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8" name="Google Shape;148;p24"/>
          <p:cNvCxnSpPr/>
          <p:nvPr/>
        </p:nvCxnSpPr>
        <p:spPr>
          <a:xfrm>
            <a:off x="3080800"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9" name="Google Shape;149;p24"/>
          <p:cNvCxnSpPr/>
          <p:nvPr/>
        </p:nvCxnSpPr>
        <p:spPr>
          <a:xfrm>
            <a:off x="4204050"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50" name="Google Shape;150;p24"/>
          <p:cNvCxnSpPr/>
          <p:nvPr/>
        </p:nvCxnSpPr>
        <p:spPr>
          <a:xfrm>
            <a:off x="5268713"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51" name="Google Shape;151;p24"/>
          <p:cNvCxnSpPr/>
          <p:nvPr/>
        </p:nvCxnSpPr>
        <p:spPr>
          <a:xfrm>
            <a:off x="6333363" y="6504191"/>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2"/>
          <p:cNvSpPr txBox="1"/>
          <p:nvPr>
            <p:ph type="title"/>
          </p:nvPr>
        </p:nvSpPr>
        <p:spPr>
          <a:xfrm>
            <a:off x="693890" y="493631"/>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Overcoming Challenges</a:t>
            </a:r>
            <a:endParaRPr/>
          </a:p>
        </p:txBody>
      </p:sp>
      <p:sp>
        <p:nvSpPr>
          <p:cNvPr id="480" name="Google Shape;480;p4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1" name="Google Shape;481;p42"/>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82" name="Google Shape;482;p42"/>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83" name="Google Shape;483;p42"/>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84" name="Google Shape;484;p42"/>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85" name="Google Shape;485;p42"/>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86" name="Google Shape;486;p42"/>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87" name="Google Shape;487;p42"/>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88" name="Google Shape;488;p42"/>
          <p:cNvCxnSpPr>
            <a:stCxn id="481" idx="3"/>
            <a:endCxn id="482"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89" name="Google Shape;489;p42"/>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0" name="Google Shape;490;p42"/>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1" name="Google Shape;491;p42"/>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2" name="Google Shape;492;p42"/>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3" name="Google Shape;493;p42"/>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grpSp>
        <p:nvGrpSpPr>
          <p:cNvPr id="494" name="Google Shape;494;p42"/>
          <p:cNvGrpSpPr/>
          <p:nvPr/>
        </p:nvGrpSpPr>
        <p:grpSpPr>
          <a:xfrm>
            <a:off x="497426" y="4524970"/>
            <a:ext cx="8059353" cy="783654"/>
            <a:chOff x="1593000" y="2322568"/>
            <a:chExt cx="5957975" cy="643500"/>
          </a:xfrm>
        </p:grpSpPr>
        <p:sp>
          <p:nvSpPr>
            <p:cNvPr id="495" name="Google Shape;495;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100">
                  <a:solidFill>
                    <a:srgbClr val="FFFFFF"/>
                  </a:solidFill>
                </a:rPr>
                <a:t>Simplifying</a:t>
              </a:r>
              <a:r>
                <a:rPr b="1" lang="en-US" sz="1100">
                  <a:solidFill>
                    <a:srgbClr val="FFFFFF"/>
                  </a:solidFill>
                </a:rPr>
                <a:t> dashboards by grouping them based on Payer and Payee</a:t>
              </a:r>
              <a:endParaRPr b="1" sz="1100">
                <a:solidFill>
                  <a:srgbClr val="FFFFFF"/>
                </a:solidFill>
              </a:endParaRPr>
            </a:p>
          </p:txBody>
        </p:sp>
        <p:sp>
          <p:nvSpPr>
            <p:cNvPr id="499" name="Google Shape;499;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05</a:t>
              </a:r>
              <a:endParaRPr sz="2600">
                <a:solidFill>
                  <a:srgbClr val="FFFFFF"/>
                </a:solidFill>
              </a:endParaRPr>
            </a:p>
          </p:txBody>
        </p:sp>
        <p:sp>
          <p:nvSpPr>
            <p:cNvPr id="501" name="Google Shape;501;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262626"/>
                </a:buClr>
                <a:buSzPts val="1000"/>
                <a:buChar char="●"/>
              </a:pPr>
              <a:r>
                <a:rPr lang="en-US" sz="1000">
                  <a:solidFill>
                    <a:srgbClr val="262626"/>
                  </a:solidFill>
                </a:rPr>
                <a:t>Disorganized </a:t>
              </a:r>
              <a:r>
                <a:rPr lang="en-US" sz="1000">
                  <a:solidFill>
                    <a:srgbClr val="262626"/>
                  </a:solidFill>
                </a:rPr>
                <a:t>dashboards</a:t>
              </a:r>
              <a:r>
                <a:rPr lang="en-US" sz="1000">
                  <a:solidFill>
                    <a:srgbClr val="262626"/>
                  </a:solidFill>
                </a:rPr>
                <a:t> that lacked a story </a:t>
              </a:r>
              <a:endParaRPr sz="1000">
                <a:solidFill>
                  <a:srgbClr val="262626"/>
                </a:solidFill>
              </a:endParaRPr>
            </a:p>
            <a:p>
              <a:pPr indent="-292100" lvl="0" marL="457200" rtl="0" algn="l">
                <a:lnSpc>
                  <a:spcPct val="115000"/>
                </a:lnSpc>
                <a:spcBef>
                  <a:spcPts val="0"/>
                </a:spcBef>
                <a:spcAft>
                  <a:spcPts val="0"/>
                </a:spcAft>
                <a:buClr>
                  <a:srgbClr val="262626"/>
                </a:buClr>
                <a:buSzPts val="1000"/>
                <a:buChar char="●"/>
              </a:pPr>
              <a:r>
                <a:rPr lang="en-US" sz="1000">
                  <a:solidFill>
                    <a:srgbClr val="262626"/>
                  </a:solidFill>
                </a:rPr>
                <a:t>Busy and non-essential visuals </a:t>
              </a:r>
              <a:endParaRPr sz="1000">
                <a:solidFill>
                  <a:srgbClr val="262626"/>
                </a:solidFill>
              </a:endParaRPr>
            </a:p>
          </p:txBody>
        </p:sp>
      </p:grpSp>
      <p:grpSp>
        <p:nvGrpSpPr>
          <p:cNvPr id="502" name="Google Shape;502;p42"/>
          <p:cNvGrpSpPr/>
          <p:nvPr/>
        </p:nvGrpSpPr>
        <p:grpSpPr>
          <a:xfrm>
            <a:off x="497426" y="3727492"/>
            <a:ext cx="8059353" cy="783654"/>
            <a:chOff x="1593000" y="2322568"/>
            <a:chExt cx="5957975" cy="643500"/>
          </a:xfrm>
        </p:grpSpPr>
        <p:sp>
          <p:nvSpPr>
            <p:cNvPr id="503" name="Google Shape;503;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Developing a team role for compiling dashboards / </a:t>
              </a:r>
              <a:r>
                <a:rPr lang="en-US" sz="1100">
                  <a:solidFill>
                    <a:srgbClr val="FFFFFF"/>
                  </a:solidFill>
                </a:rPr>
                <a:t>visualizations</a:t>
              </a:r>
              <a:r>
                <a:rPr lang="en-US" sz="1100">
                  <a:solidFill>
                    <a:srgbClr val="FFFFFF"/>
                  </a:solidFill>
                </a:rPr>
                <a:t> </a:t>
              </a:r>
              <a:endParaRPr sz="1100">
                <a:solidFill>
                  <a:srgbClr val="FFFFFF"/>
                </a:solidFill>
              </a:endParaRPr>
            </a:p>
          </p:txBody>
        </p:sp>
        <p:sp>
          <p:nvSpPr>
            <p:cNvPr id="507" name="Google Shape;507;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04</a:t>
              </a:r>
              <a:endParaRPr sz="2600">
                <a:solidFill>
                  <a:srgbClr val="FFFFFF"/>
                </a:solidFill>
              </a:endParaRPr>
            </a:p>
          </p:txBody>
        </p:sp>
        <p:sp>
          <p:nvSpPr>
            <p:cNvPr id="509" name="Google Shape;509;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Difficulty to collaborate with PowerBI</a:t>
              </a:r>
              <a:endParaRPr sz="1000"/>
            </a:p>
            <a:p>
              <a:pPr indent="-292100" lvl="0" marL="457200" rtl="0" algn="l">
                <a:lnSpc>
                  <a:spcPct val="115000"/>
                </a:lnSpc>
                <a:spcBef>
                  <a:spcPts val="0"/>
                </a:spcBef>
                <a:spcAft>
                  <a:spcPts val="0"/>
                </a:spcAft>
                <a:buSzPts val="1000"/>
                <a:buChar char="●"/>
              </a:pPr>
              <a:r>
                <a:rPr lang="en-US" sz="1000"/>
                <a:t>Lack of Mac OS compatibility with PowerBI</a:t>
              </a:r>
              <a:endParaRPr sz="1000"/>
            </a:p>
          </p:txBody>
        </p:sp>
      </p:grpSp>
      <p:grpSp>
        <p:nvGrpSpPr>
          <p:cNvPr id="510" name="Google Shape;510;p42"/>
          <p:cNvGrpSpPr/>
          <p:nvPr/>
        </p:nvGrpSpPr>
        <p:grpSpPr>
          <a:xfrm>
            <a:off x="497426" y="2929981"/>
            <a:ext cx="8059353" cy="783654"/>
            <a:chOff x="1593000" y="2322568"/>
            <a:chExt cx="5957975" cy="643500"/>
          </a:xfrm>
        </p:grpSpPr>
        <p:sp>
          <p:nvSpPr>
            <p:cNvPr id="511" name="Google Shape;511;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Allocating more time for Data Understanding in the Beginning</a:t>
              </a:r>
              <a:endParaRPr sz="1100">
                <a:solidFill>
                  <a:srgbClr val="FFFFFF"/>
                </a:solidFill>
              </a:endParaRPr>
            </a:p>
          </p:txBody>
        </p:sp>
        <p:sp>
          <p:nvSpPr>
            <p:cNvPr id="515" name="Google Shape;515;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17" name="Google Shape;517;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Constant data rework </a:t>
              </a:r>
              <a:endParaRPr sz="1000"/>
            </a:p>
            <a:p>
              <a:pPr indent="-292100" lvl="1" marL="914400" rtl="0" algn="l">
                <a:lnSpc>
                  <a:spcPct val="115000"/>
                </a:lnSpc>
                <a:spcBef>
                  <a:spcPts val="0"/>
                </a:spcBef>
                <a:spcAft>
                  <a:spcPts val="0"/>
                </a:spcAft>
                <a:buSzPts val="1000"/>
                <a:buChar char="○"/>
              </a:pPr>
              <a:r>
                <a:rPr lang="en-US" sz="1000"/>
                <a:t>Inconsistent data </a:t>
              </a:r>
              <a:endParaRPr sz="1000"/>
            </a:p>
            <a:p>
              <a:pPr indent="-292100" lvl="0" marL="457200" rtl="0" algn="l">
                <a:lnSpc>
                  <a:spcPct val="115000"/>
                </a:lnSpc>
                <a:spcBef>
                  <a:spcPts val="0"/>
                </a:spcBef>
                <a:spcAft>
                  <a:spcPts val="0"/>
                </a:spcAft>
                <a:buSzPts val="1000"/>
                <a:buChar char="●"/>
              </a:pPr>
              <a:r>
                <a:rPr lang="en-US" sz="1000"/>
                <a:t>Non-representative dashboards  </a:t>
              </a:r>
              <a:endParaRPr sz="1000"/>
            </a:p>
          </p:txBody>
        </p:sp>
      </p:grpSp>
      <p:grpSp>
        <p:nvGrpSpPr>
          <p:cNvPr id="518" name="Google Shape;518;p42"/>
          <p:cNvGrpSpPr/>
          <p:nvPr/>
        </p:nvGrpSpPr>
        <p:grpSpPr>
          <a:xfrm>
            <a:off x="497426" y="2132512"/>
            <a:ext cx="8059353" cy="783654"/>
            <a:chOff x="1593000" y="2322568"/>
            <a:chExt cx="5957975" cy="643500"/>
          </a:xfrm>
        </p:grpSpPr>
        <p:sp>
          <p:nvSpPr>
            <p:cNvPr id="519" name="Google Shape;519;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flipH="1">
              <a:off x="2283025" y="2322575"/>
              <a:ext cx="1844400" cy="642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rot="-5400000">
              <a:off x="3501574" y="1934671"/>
              <a:ext cx="643356" cy="1419149"/>
            </a:xfrm>
            <a:prstGeom prst="flowChartOffpageConnector">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Creating Flat Files and CSV Files for data sharing </a:t>
              </a:r>
              <a:endParaRPr sz="1100">
                <a:solidFill>
                  <a:srgbClr val="FFFFFF"/>
                </a:solidFill>
              </a:endParaRPr>
            </a:p>
          </p:txBody>
        </p:sp>
        <p:sp>
          <p:nvSpPr>
            <p:cNvPr id="523" name="Google Shape;523;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1593000" y="2322575"/>
              <a:ext cx="690000" cy="642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25" name="Google Shape;525;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Postgres was difficult to integrate and utilize effectively</a:t>
              </a:r>
              <a:endParaRPr sz="1000"/>
            </a:p>
            <a:p>
              <a:pPr indent="-292100" lvl="1" marL="914400" rtl="0" algn="l">
                <a:lnSpc>
                  <a:spcPct val="115000"/>
                </a:lnSpc>
                <a:spcBef>
                  <a:spcPts val="0"/>
                </a:spcBef>
                <a:spcAft>
                  <a:spcPts val="0"/>
                </a:spcAft>
                <a:buSzPts val="1000"/>
                <a:buChar char="○"/>
              </a:pPr>
              <a:r>
                <a:rPr lang="en-US" sz="1000"/>
                <a:t>knowledge gap within the team</a:t>
              </a:r>
              <a:endParaRPr sz="1000"/>
            </a:p>
            <a:p>
              <a:pPr indent="-292100" lvl="0" marL="457200" rtl="0" algn="l">
                <a:lnSpc>
                  <a:spcPct val="115000"/>
                </a:lnSpc>
                <a:spcBef>
                  <a:spcPts val="0"/>
                </a:spcBef>
                <a:spcAft>
                  <a:spcPts val="0"/>
                </a:spcAft>
                <a:buSzPts val="1000"/>
                <a:buChar char="●"/>
              </a:pPr>
              <a:r>
                <a:rPr lang="en-US" sz="1000"/>
                <a:t>Data visualization is the </a:t>
              </a:r>
              <a:r>
                <a:rPr lang="en-US" sz="1000"/>
                <a:t>priority</a:t>
              </a:r>
              <a:r>
                <a:rPr lang="en-US" sz="1000"/>
                <a:t> </a:t>
              </a:r>
              <a:endParaRPr sz="1000"/>
            </a:p>
            <a:p>
              <a:pPr indent="-292100" lvl="1" marL="914400" rtl="0" algn="l">
                <a:lnSpc>
                  <a:spcPct val="115000"/>
                </a:lnSpc>
                <a:spcBef>
                  <a:spcPts val="0"/>
                </a:spcBef>
                <a:spcAft>
                  <a:spcPts val="0"/>
                </a:spcAft>
                <a:buSzPts val="1000"/>
                <a:buChar char="○"/>
              </a:pPr>
              <a:r>
                <a:rPr lang="en-US" sz="1000"/>
                <a:t>Not a data </a:t>
              </a:r>
              <a:r>
                <a:rPr lang="en-US" sz="1000"/>
                <a:t>storage</a:t>
              </a:r>
              <a:r>
                <a:rPr lang="en-US" sz="1000"/>
                <a:t> project</a:t>
              </a:r>
              <a:endParaRPr sz="1000"/>
            </a:p>
          </p:txBody>
        </p:sp>
      </p:grpSp>
      <p:grpSp>
        <p:nvGrpSpPr>
          <p:cNvPr id="526" name="Google Shape;526;p42"/>
          <p:cNvGrpSpPr/>
          <p:nvPr/>
        </p:nvGrpSpPr>
        <p:grpSpPr>
          <a:xfrm>
            <a:off x="497426" y="1335024"/>
            <a:ext cx="8059353" cy="783654"/>
            <a:chOff x="1593000" y="2322568"/>
            <a:chExt cx="5957975" cy="643500"/>
          </a:xfrm>
        </p:grpSpPr>
        <p:sp>
          <p:nvSpPr>
            <p:cNvPr id="527" name="Google Shape;527;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flipH="1">
              <a:off x="2283025" y="2322575"/>
              <a:ext cx="18444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2"/>
            <p:cNvSpPr/>
            <p:nvPr/>
          </p:nvSpPr>
          <p:spPr>
            <a:xfrm rot="-5400000">
              <a:off x="3501574" y="1934671"/>
              <a:ext cx="643356" cy="1419149"/>
            </a:xfrm>
            <a:prstGeom prst="flowChartOffpageConnector">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Ensuring Access to all Documentation and Having a Designated “Screen Sharer”</a:t>
              </a:r>
              <a:endParaRPr sz="1100">
                <a:solidFill>
                  <a:srgbClr val="FFFFFF"/>
                </a:solidFill>
              </a:endParaRPr>
            </a:p>
          </p:txBody>
        </p:sp>
        <p:sp>
          <p:nvSpPr>
            <p:cNvPr id="531" name="Google Shape;531;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1593000" y="2322575"/>
              <a:ext cx="6900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33" name="Google Shape;533;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262626"/>
                </a:buClr>
                <a:buSzPts val="1000"/>
                <a:buChar char="●"/>
              </a:pPr>
              <a:r>
                <a:rPr lang="en-US" sz="1000">
                  <a:solidFill>
                    <a:srgbClr val="262626"/>
                  </a:solidFill>
                </a:rPr>
                <a:t>Difficulty sharing screens in meetings</a:t>
              </a:r>
              <a:endParaRPr sz="1000">
                <a:solidFill>
                  <a:srgbClr val="26262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43"/>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Software</a:t>
            </a:r>
            <a:endParaRPr/>
          </a:p>
        </p:txBody>
      </p:sp>
      <p:sp>
        <p:nvSpPr>
          <p:cNvPr id="539" name="Google Shape;539;p4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0" name="Google Shape;540;p43"/>
          <p:cNvGrpSpPr/>
          <p:nvPr/>
        </p:nvGrpSpPr>
        <p:grpSpPr>
          <a:xfrm>
            <a:off x="728467" y="4054285"/>
            <a:ext cx="7676255" cy="1206949"/>
            <a:chOff x="1593000" y="2322568"/>
            <a:chExt cx="5957975" cy="643500"/>
          </a:xfrm>
        </p:grpSpPr>
        <p:sp>
          <p:nvSpPr>
            <p:cNvPr id="541" name="Google Shape;541;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Open Source vs </a:t>
              </a:r>
              <a:r>
                <a:rPr lang="en-US" sz="1500">
                  <a:solidFill>
                    <a:srgbClr val="FFFFFF"/>
                  </a:solidFill>
                </a:rPr>
                <a:t>Licensure</a:t>
              </a:r>
              <a:endParaRPr sz="1500">
                <a:solidFill>
                  <a:srgbClr val="FFFFFF"/>
                </a:solidFill>
              </a:endParaRPr>
            </a:p>
          </p:txBody>
        </p:sp>
        <p:sp>
          <p:nvSpPr>
            <p:cNvPr id="545" name="Google Shape;545;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47" name="Google Shape;547;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Cost effective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Easy to access</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Pre-developed purpose in software </a:t>
              </a:r>
              <a:endParaRPr sz="1200">
                <a:solidFill>
                  <a:srgbClr val="1C4587"/>
                </a:solidFill>
              </a:endParaRPr>
            </a:p>
          </p:txBody>
        </p:sp>
      </p:grpSp>
      <p:grpSp>
        <p:nvGrpSpPr>
          <p:cNvPr id="548" name="Google Shape;548;p43"/>
          <p:cNvGrpSpPr/>
          <p:nvPr/>
        </p:nvGrpSpPr>
        <p:grpSpPr>
          <a:xfrm>
            <a:off x="728467" y="2825536"/>
            <a:ext cx="7676255" cy="1206949"/>
            <a:chOff x="1593000" y="2322568"/>
            <a:chExt cx="5957975" cy="643500"/>
          </a:xfrm>
        </p:grpSpPr>
        <p:sp>
          <p:nvSpPr>
            <p:cNvPr id="549" name="Google Shape;549;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Stopped Postgres Usage</a:t>
              </a:r>
              <a:endParaRPr sz="1500">
                <a:solidFill>
                  <a:srgbClr val="FFFFFF"/>
                </a:solidFill>
              </a:endParaRPr>
            </a:p>
          </p:txBody>
        </p:sp>
        <p:sp>
          <p:nvSpPr>
            <p:cNvPr id="553" name="Google Shape;553;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55" name="Google Shape;555;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Difficult to integrate</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Knowledge gap within team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Developed flat files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Focus is business analytics </a:t>
              </a:r>
              <a:endParaRPr sz="1200">
                <a:solidFill>
                  <a:srgbClr val="1155CC"/>
                </a:solidFill>
              </a:endParaRPr>
            </a:p>
          </p:txBody>
        </p:sp>
      </p:grpSp>
      <p:grpSp>
        <p:nvGrpSpPr>
          <p:cNvPr id="556" name="Google Shape;556;p43"/>
          <p:cNvGrpSpPr/>
          <p:nvPr/>
        </p:nvGrpSpPr>
        <p:grpSpPr>
          <a:xfrm>
            <a:off x="728467" y="1596770"/>
            <a:ext cx="7676255" cy="1206949"/>
            <a:chOff x="1593000" y="2322568"/>
            <a:chExt cx="5957975" cy="643500"/>
          </a:xfrm>
        </p:grpSpPr>
        <p:sp>
          <p:nvSpPr>
            <p:cNvPr id="557" name="Google Shape;557;p43"/>
            <p:cNvSpPr/>
            <p:nvPr/>
          </p:nvSpPr>
          <p:spPr>
            <a:xfrm>
              <a:off x="3728375" y="2322568"/>
              <a:ext cx="3822600" cy="643500"/>
            </a:xfrm>
            <a:prstGeom prst="rect">
              <a:avLst/>
            </a:pr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Logistical Issues</a:t>
              </a:r>
              <a:endParaRPr sz="1500">
                <a:solidFill>
                  <a:srgbClr val="FFFFFF"/>
                </a:solidFill>
              </a:endParaRPr>
            </a:p>
          </p:txBody>
        </p:sp>
        <p:sp>
          <p:nvSpPr>
            <p:cNvPr id="561" name="Google Shape;561;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63" name="Google Shape;563;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Difficulty</a:t>
              </a:r>
              <a:r>
                <a:rPr lang="en-US" sz="1200">
                  <a:solidFill>
                    <a:srgbClr val="3C78D8"/>
                  </a:solidFill>
                </a:rPr>
                <a:t> sharing screens</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All team members had access to every document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Designated back up “screen sharer”</a:t>
              </a:r>
              <a:endParaRPr sz="1200">
                <a:solidFill>
                  <a:srgbClr val="3C78D8"/>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Data Creation</a:t>
            </a:r>
            <a:endParaRPr/>
          </a:p>
        </p:txBody>
      </p:sp>
      <p:sp>
        <p:nvSpPr>
          <p:cNvPr id="569" name="Google Shape;569;p4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70" name="Google Shape;570;p44"/>
          <p:cNvGrpSpPr/>
          <p:nvPr/>
        </p:nvGrpSpPr>
        <p:grpSpPr>
          <a:xfrm>
            <a:off x="728467" y="4054285"/>
            <a:ext cx="7676255" cy="1206949"/>
            <a:chOff x="1593000" y="2322568"/>
            <a:chExt cx="5957975" cy="643500"/>
          </a:xfrm>
        </p:grpSpPr>
        <p:sp>
          <p:nvSpPr>
            <p:cNvPr id="571" name="Google Shape;571;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Sufficient Data</a:t>
              </a:r>
              <a:endParaRPr sz="1500">
                <a:solidFill>
                  <a:srgbClr val="FFFFFF"/>
                </a:solidFill>
              </a:endParaRPr>
            </a:p>
          </p:txBody>
        </p:sp>
        <p:sp>
          <p:nvSpPr>
            <p:cNvPr id="575" name="Google Shape;575;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77" name="Google Shape;577;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Clean the synthetic data created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Ensure it is accurate and realistic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Develop more rows than planned </a:t>
              </a:r>
              <a:endParaRPr sz="1200">
                <a:solidFill>
                  <a:srgbClr val="1C4587"/>
                </a:solidFill>
              </a:endParaRPr>
            </a:p>
          </p:txBody>
        </p:sp>
      </p:grpSp>
      <p:grpSp>
        <p:nvGrpSpPr>
          <p:cNvPr id="578" name="Google Shape;578;p44"/>
          <p:cNvGrpSpPr/>
          <p:nvPr/>
        </p:nvGrpSpPr>
        <p:grpSpPr>
          <a:xfrm>
            <a:off x="728467" y="2825536"/>
            <a:ext cx="7676255" cy="1206949"/>
            <a:chOff x="1593000" y="2322568"/>
            <a:chExt cx="5957975" cy="643500"/>
          </a:xfrm>
        </p:grpSpPr>
        <p:sp>
          <p:nvSpPr>
            <p:cNvPr id="579" name="Google Shape;579;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Tracking Column Selection</a:t>
              </a:r>
              <a:endParaRPr sz="1500">
                <a:solidFill>
                  <a:srgbClr val="FFFFFF"/>
                </a:solidFill>
              </a:endParaRPr>
            </a:p>
          </p:txBody>
        </p:sp>
        <p:sp>
          <p:nvSpPr>
            <p:cNvPr id="583" name="Google Shape;583;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85" name="Google Shape;585;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Track changes and additions in real time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 source to target for reproducibility </a:t>
              </a:r>
              <a:endParaRPr sz="1200">
                <a:solidFill>
                  <a:srgbClr val="1155CC"/>
                </a:solidFill>
              </a:endParaRPr>
            </a:p>
          </p:txBody>
        </p:sp>
      </p:grpSp>
      <p:grpSp>
        <p:nvGrpSpPr>
          <p:cNvPr id="586" name="Google Shape;586;p44"/>
          <p:cNvGrpSpPr/>
          <p:nvPr/>
        </p:nvGrpSpPr>
        <p:grpSpPr>
          <a:xfrm>
            <a:off x="728467" y="1596770"/>
            <a:ext cx="7676255" cy="1206949"/>
            <a:chOff x="1593000" y="2322568"/>
            <a:chExt cx="5957975" cy="643500"/>
          </a:xfrm>
        </p:grpSpPr>
        <p:sp>
          <p:nvSpPr>
            <p:cNvPr id="587" name="Google Shape;587;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Insufficient</a:t>
              </a:r>
              <a:r>
                <a:rPr lang="en-US" sz="1500">
                  <a:solidFill>
                    <a:srgbClr val="FFFFFF"/>
                  </a:solidFill>
                </a:rPr>
                <a:t> Time Allocation</a:t>
              </a:r>
              <a:endParaRPr sz="1500">
                <a:solidFill>
                  <a:srgbClr val="FFFFFF"/>
                </a:solidFill>
              </a:endParaRPr>
            </a:p>
          </p:txBody>
        </p:sp>
        <p:sp>
          <p:nvSpPr>
            <p:cNvPr id="591" name="Google Shape;591;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93" name="Google Shape;593;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 extra time to data understanding in the beginning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Develop </a:t>
              </a:r>
              <a:r>
                <a:rPr lang="en-US" sz="1200">
                  <a:solidFill>
                    <a:srgbClr val="3C78D8"/>
                  </a:solidFill>
                </a:rPr>
                <a:t>source</a:t>
              </a:r>
              <a:r>
                <a:rPr lang="en-US" sz="1200">
                  <a:solidFill>
                    <a:srgbClr val="3C78D8"/>
                  </a:solidFill>
                </a:rPr>
                <a:t> to target as data is being created </a:t>
              </a:r>
              <a:endParaRPr sz="1200">
                <a:solidFill>
                  <a:srgbClr val="3C78D8"/>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4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Visualizations</a:t>
            </a:r>
            <a:endParaRPr/>
          </a:p>
        </p:txBody>
      </p:sp>
      <p:sp>
        <p:nvSpPr>
          <p:cNvPr id="599" name="Google Shape;599;p4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00" name="Google Shape;600;p45"/>
          <p:cNvGrpSpPr/>
          <p:nvPr/>
        </p:nvGrpSpPr>
        <p:grpSpPr>
          <a:xfrm>
            <a:off x="728467" y="4054285"/>
            <a:ext cx="7676255" cy="1206949"/>
            <a:chOff x="1593000" y="2322568"/>
            <a:chExt cx="5957975" cy="643500"/>
          </a:xfrm>
        </p:grpSpPr>
        <p:sp>
          <p:nvSpPr>
            <p:cNvPr id="601" name="Google Shape;601;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Overwhelming Dashboards</a:t>
              </a:r>
              <a:endParaRPr sz="1500">
                <a:solidFill>
                  <a:srgbClr val="FFFFFF"/>
                </a:solidFill>
              </a:endParaRPr>
            </a:p>
          </p:txBody>
        </p:sp>
        <p:sp>
          <p:nvSpPr>
            <p:cNvPr id="605" name="Google Shape;605;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607" name="Google Shape;607;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Group dashboards by payer vs payee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Simple and </a:t>
              </a:r>
              <a:r>
                <a:rPr lang="en-US" sz="1200">
                  <a:solidFill>
                    <a:srgbClr val="1C4587"/>
                  </a:solidFill>
                </a:rPr>
                <a:t>interpretability</a:t>
              </a:r>
              <a:r>
                <a:rPr lang="en-US" sz="1200">
                  <a:solidFill>
                    <a:srgbClr val="1C4587"/>
                  </a:solidFill>
                </a:rPr>
                <a:t> graphs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Top N or Bottom N for tables </a:t>
              </a:r>
              <a:endParaRPr sz="1200">
                <a:solidFill>
                  <a:srgbClr val="1C4587"/>
                </a:solidFill>
              </a:endParaRPr>
            </a:p>
          </p:txBody>
        </p:sp>
      </p:grpSp>
      <p:grpSp>
        <p:nvGrpSpPr>
          <p:cNvPr id="608" name="Google Shape;608;p45"/>
          <p:cNvGrpSpPr/>
          <p:nvPr/>
        </p:nvGrpSpPr>
        <p:grpSpPr>
          <a:xfrm>
            <a:off x="728467" y="2825536"/>
            <a:ext cx="7676255" cy="1206949"/>
            <a:chOff x="1593000" y="2322568"/>
            <a:chExt cx="5957975" cy="643500"/>
          </a:xfrm>
        </p:grpSpPr>
        <p:sp>
          <p:nvSpPr>
            <p:cNvPr id="609" name="Google Shape;609;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Inability to Collaborate within PowerBI</a:t>
              </a:r>
              <a:endParaRPr sz="1500">
                <a:solidFill>
                  <a:srgbClr val="FFFFFF"/>
                </a:solidFill>
              </a:endParaRPr>
            </a:p>
          </p:txBody>
        </p:sp>
        <p:sp>
          <p:nvSpPr>
            <p:cNvPr id="613" name="Google Shape;613;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615" name="Google Shape;615;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Create team </a:t>
              </a:r>
              <a:r>
                <a:rPr lang="en-US" sz="1200">
                  <a:solidFill>
                    <a:srgbClr val="1155CC"/>
                  </a:solidFill>
                </a:rPr>
                <a:t>structure by having a designated team member to manually compile files </a:t>
              </a:r>
              <a:endParaRPr sz="1200">
                <a:solidFill>
                  <a:srgbClr val="1155CC"/>
                </a:solidFill>
              </a:endParaRPr>
            </a:p>
            <a:p>
              <a:pPr indent="-304800" lvl="1" marL="914400" rtl="0" algn="l">
                <a:lnSpc>
                  <a:spcPct val="115000"/>
                </a:lnSpc>
                <a:spcBef>
                  <a:spcPts val="0"/>
                </a:spcBef>
                <a:spcAft>
                  <a:spcPts val="0"/>
                </a:spcAft>
                <a:buClr>
                  <a:srgbClr val="1155CC"/>
                </a:buClr>
                <a:buSzPts val="1200"/>
                <a:buChar char="○"/>
              </a:pPr>
              <a:r>
                <a:rPr lang="en-US" sz="1200">
                  <a:solidFill>
                    <a:srgbClr val="1155CC"/>
                  </a:solidFill>
                </a:rPr>
                <a:t>Sent screenshots of dashboard and their settings for reproducibility </a:t>
              </a:r>
              <a:endParaRPr sz="1200">
                <a:solidFill>
                  <a:srgbClr val="1155CC"/>
                </a:solidFill>
              </a:endParaRPr>
            </a:p>
          </p:txBody>
        </p:sp>
      </p:grpSp>
      <p:grpSp>
        <p:nvGrpSpPr>
          <p:cNvPr id="616" name="Google Shape;616;p45"/>
          <p:cNvGrpSpPr/>
          <p:nvPr/>
        </p:nvGrpSpPr>
        <p:grpSpPr>
          <a:xfrm>
            <a:off x="728467" y="1596770"/>
            <a:ext cx="7676255" cy="1206949"/>
            <a:chOff x="1593000" y="2322568"/>
            <a:chExt cx="5957975" cy="643500"/>
          </a:xfrm>
        </p:grpSpPr>
        <p:sp>
          <p:nvSpPr>
            <p:cNvPr id="617" name="Google Shape;617;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a:t>
              </a:r>
              <a:r>
                <a:rPr lang="en-US" sz="1500">
                  <a:solidFill>
                    <a:srgbClr val="FFFFFF"/>
                  </a:solidFill>
                </a:rPr>
                <a:t>Compatibility</a:t>
              </a:r>
              <a:r>
                <a:rPr lang="en-US" sz="1500">
                  <a:solidFill>
                    <a:srgbClr val="FFFFFF"/>
                  </a:solidFill>
                </a:rPr>
                <a:t> with Desktop PowerBI</a:t>
              </a:r>
              <a:endParaRPr sz="1500">
                <a:solidFill>
                  <a:srgbClr val="FFFFFF"/>
                </a:solidFill>
              </a:endParaRPr>
            </a:p>
          </p:txBody>
        </p:sp>
        <p:sp>
          <p:nvSpPr>
            <p:cNvPr id="621" name="Google Shape;621;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623" name="Google Shape;623;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MAC OS team </a:t>
              </a:r>
              <a:r>
                <a:rPr lang="en-US" sz="1200">
                  <a:solidFill>
                    <a:srgbClr val="3C78D8"/>
                  </a:solidFill>
                </a:rPr>
                <a:t>members</a:t>
              </a:r>
              <a:r>
                <a:rPr lang="en-US" sz="1200">
                  <a:solidFill>
                    <a:srgbClr val="3C78D8"/>
                  </a:solidFill>
                </a:rPr>
                <a:t> obtained a 60 day free trial of PowerBI Pro to gain access to PowerBi cloud</a:t>
              </a:r>
              <a:endParaRPr sz="1200">
                <a:solidFill>
                  <a:srgbClr val="3C78D8"/>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ph idx="1" type="body"/>
          </p:nvPr>
        </p:nvSpPr>
        <p:spPr>
          <a:xfrm>
            <a:off x="688500" y="1469850"/>
            <a:ext cx="3621900" cy="525000"/>
          </a:xfrm>
          <a:prstGeom prst="rect">
            <a:avLst/>
          </a:prstGeom>
          <a:ln cap="flat" cmpd="sng" w="19050">
            <a:solidFill>
              <a:srgbClr val="1155CC"/>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500"/>
              </a:spcBef>
              <a:spcAft>
                <a:spcPts val="0"/>
              </a:spcAft>
              <a:buNone/>
            </a:pPr>
            <a:r>
              <a:rPr lang="en-US"/>
              <a:t>Dashboards</a:t>
            </a:r>
            <a:endParaRPr/>
          </a:p>
        </p:txBody>
      </p:sp>
      <p:sp>
        <p:nvSpPr>
          <p:cNvPr id="629" name="Google Shape;629;p46"/>
          <p:cNvSpPr txBox="1"/>
          <p:nvPr>
            <p:ph type="title"/>
          </p:nvPr>
        </p:nvSpPr>
        <p:spPr>
          <a:xfrm>
            <a:off x="688500" y="570152"/>
            <a:ext cx="7756200" cy="7716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Impact on PayPocket</a:t>
            </a:r>
            <a:endParaRPr/>
          </a:p>
        </p:txBody>
      </p:sp>
      <p:sp>
        <p:nvSpPr>
          <p:cNvPr id="630" name="Google Shape;630;p4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 name="Google Shape;631;p46"/>
          <p:cNvSpPr txBox="1"/>
          <p:nvPr>
            <p:ph idx="2" type="body"/>
          </p:nvPr>
        </p:nvSpPr>
        <p:spPr>
          <a:xfrm>
            <a:off x="688500" y="2202302"/>
            <a:ext cx="3621900" cy="3015000"/>
          </a:xfrm>
          <a:prstGeom prst="rect">
            <a:avLst/>
          </a:prstGeom>
          <a:ln cap="flat" cmpd="sng" w="19050">
            <a:solidFill>
              <a:srgbClr val="3C78D8"/>
            </a:solidFill>
            <a:prstDash val="solid"/>
            <a:round/>
            <a:headEnd len="sm" w="sm" type="none"/>
            <a:tailEnd len="sm" w="sm" type="none"/>
          </a:ln>
        </p:spPr>
        <p:txBody>
          <a:bodyPr anchorCtr="0" anchor="t" bIns="45700" lIns="91425" spcFirstLastPara="1" rIns="91425" wrap="square" tIns="45700">
            <a:noAutofit/>
          </a:bodyPr>
          <a:lstStyle/>
          <a:p>
            <a:pPr indent="-355600" lvl="0" marL="457200" rtl="0" algn="l">
              <a:spcBef>
                <a:spcPts val="400"/>
              </a:spcBef>
              <a:spcAft>
                <a:spcPts val="0"/>
              </a:spcAft>
              <a:buClr>
                <a:srgbClr val="3C78D8"/>
              </a:buClr>
              <a:buSzPts val="2000"/>
              <a:buChar char="●"/>
            </a:pPr>
            <a:r>
              <a:rPr lang="en-US"/>
              <a:t>Ability to make </a:t>
            </a:r>
            <a:r>
              <a:rPr b="1" lang="en-US"/>
              <a:t>effective business decisions</a:t>
            </a:r>
            <a:endParaRPr b="1"/>
          </a:p>
          <a:p>
            <a:pPr indent="-355600" lvl="0" marL="457200" rtl="0" algn="l">
              <a:spcBef>
                <a:spcPts val="0"/>
              </a:spcBef>
              <a:spcAft>
                <a:spcPts val="0"/>
              </a:spcAft>
              <a:buClr>
                <a:srgbClr val="3C78D8"/>
              </a:buClr>
              <a:buSzPts val="2000"/>
              <a:buChar char="●"/>
            </a:pPr>
            <a:r>
              <a:rPr lang="en-US"/>
              <a:t>Transparent </a:t>
            </a:r>
            <a:r>
              <a:rPr b="1" lang="en-US"/>
              <a:t>understanding</a:t>
            </a:r>
            <a:r>
              <a:rPr lang="en-US"/>
              <a:t> of current operations </a:t>
            </a:r>
            <a:endParaRPr/>
          </a:p>
          <a:p>
            <a:pPr indent="-355600" lvl="0" marL="457200" rtl="0" algn="l">
              <a:spcBef>
                <a:spcPts val="0"/>
              </a:spcBef>
              <a:spcAft>
                <a:spcPts val="0"/>
              </a:spcAft>
              <a:buClr>
                <a:srgbClr val="3C78D8"/>
              </a:buClr>
              <a:buSzPts val="2000"/>
              <a:buChar char="●"/>
            </a:pPr>
            <a:r>
              <a:rPr b="1" lang="en-US"/>
              <a:t>Track progress</a:t>
            </a:r>
            <a:r>
              <a:rPr lang="en-US"/>
              <a:t> of initiatives </a:t>
            </a:r>
            <a:endParaRPr/>
          </a:p>
          <a:p>
            <a:pPr indent="-355600" lvl="0" marL="457200" rtl="0" algn="l">
              <a:spcBef>
                <a:spcPts val="0"/>
              </a:spcBef>
              <a:spcAft>
                <a:spcPts val="0"/>
              </a:spcAft>
              <a:buClr>
                <a:srgbClr val="3C78D8"/>
              </a:buClr>
              <a:buSzPts val="2000"/>
              <a:buChar char="●"/>
            </a:pPr>
            <a:r>
              <a:rPr lang="en-US"/>
              <a:t>Sales ready </a:t>
            </a:r>
            <a:r>
              <a:rPr b="1" lang="en-US"/>
              <a:t>company portfolio </a:t>
            </a:r>
            <a:endParaRPr b="1"/>
          </a:p>
        </p:txBody>
      </p:sp>
      <p:sp>
        <p:nvSpPr>
          <p:cNvPr id="632" name="Google Shape;632;p46"/>
          <p:cNvSpPr txBox="1"/>
          <p:nvPr>
            <p:ph idx="3" type="body"/>
          </p:nvPr>
        </p:nvSpPr>
        <p:spPr>
          <a:xfrm>
            <a:off x="4783475" y="1469850"/>
            <a:ext cx="3663600" cy="525000"/>
          </a:xfrm>
          <a:prstGeom prst="rect">
            <a:avLst/>
          </a:prstGeom>
          <a:ln cap="flat" cmpd="sng" w="19050">
            <a:solidFill>
              <a:schemeClr val="accent4"/>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500"/>
              </a:spcBef>
              <a:spcAft>
                <a:spcPts val="0"/>
              </a:spcAft>
              <a:buNone/>
            </a:pPr>
            <a:r>
              <a:rPr lang="en-US"/>
              <a:t>Predictive</a:t>
            </a:r>
            <a:r>
              <a:rPr lang="en-US"/>
              <a:t> Modeling</a:t>
            </a:r>
            <a:endParaRPr/>
          </a:p>
        </p:txBody>
      </p:sp>
      <p:sp>
        <p:nvSpPr>
          <p:cNvPr id="633" name="Google Shape;633;p46"/>
          <p:cNvSpPr txBox="1"/>
          <p:nvPr>
            <p:ph idx="4" type="body"/>
          </p:nvPr>
        </p:nvSpPr>
        <p:spPr>
          <a:xfrm>
            <a:off x="4785875" y="2199027"/>
            <a:ext cx="3658800" cy="3015000"/>
          </a:xfrm>
          <a:prstGeom prst="rect">
            <a:avLst/>
          </a:prstGeom>
          <a:ln cap="flat" cmpd="sng" w="1905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355600" lvl="0" marL="457200" rtl="0" algn="l">
              <a:spcBef>
                <a:spcPts val="400"/>
              </a:spcBef>
              <a:spcAft>
                <a:spcPts val="0"/>
              </a:spcAft>
              <a:buClr>
                <a:schemeClr val="accent4"/>
              </a:buClr>
              <a:buSzPts val="2000"/>
              <a:buChar char="●"/>
            </a:pPr>
            <a:r>
              <a:rPr b="1" lang="en-US"/>
              <a:t>Forecast the future</a:t>
            </a:r>
            <a:r>
              <a:rPr lang="en-US"/>
              <a:t> of PayPocket based on current and past operations </a:t>
            </a:r>
            <a:endParaRPr/>
          </a:p>
          <a:p>
            <a:pPr indent="-355600" lvl="0" marL="457200" rtl="0" algn="l">
              <a:spcBef>
                <a:spcPts val="0"/>
              </a:spcBef>
              <a:spcAft>
                <a:spcPts val="0"/>
              </a:spcAft>
              <a:buClr>
                <a:schemeClr val="accent4"/>
              </a:buClr>
              <a:buSzPts val="2000"/>
              <a:buChar char="●"/>
            </a:pPr>
            <a:r>
              <a:rPr b="1" lang="en-US"/>
              <a:t>Ability to adjust / adapt </a:t>
            </a:r>
            <a:r>
              <a:rPr lang="en-US"/>
              <a:t>based on model output </a:t>
            </a:r>
            <a:endParaRPr/>
          </a:p>
          <a:p>
            <a:pPr indent="-355600" lvl="0" marL="457200" rtl="0" algn="l">
              <a:spcBef>
                <a:spcPts val="0"/>
              </a:spcBef>
              <a:spcAft>
                <a:spcPts val="0"/>
              </a:spcAft>
              <a:buClr>
                <a:schemeClr val="accent4"/>
              </a:buClr>
              <a:buSzPts val="2000"/>
              <a:buChar char="●"/>
            </a:pPr>
            <a:r>
              <a:rPr b="1" lang="en-US"/>
              <a:t>Financially prepare</a:t>
            </a:r>
            <a:r>
              <a:rPr lang="en-US"/>
              <a:t> for the future claims </a:t>
            </a:r>
            <a:endParaRPr/>
          </a:p>
        </p:txBody>
      </p:sp>
      <p:sp>
        <p:nvSpPr>
          <p:cNvPr id="634" name="Google Shape;634;p46"/>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635" name="Google Shape;635;p46"/>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636" name="Google Shape;636;p46"/>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637" name="Google Shape;637;p46"/>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638" name="Google Shape;638;p46"/>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639" name="Google Shape;639;p46"/>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640" name="Google Shape;640;p46"/>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641" name="Google Shape;641;p46"/>
          <p:cNvCxnSpPr>
            <a:stCxn id="634" idx="3"/>
            <a:endCxn id="635"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2" name="Google Shape;642;p46"/>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3" name="Google Shape;643;p46"/>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4" name="Google Shape;644;p46"/>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5" name="Google Shape;645;p46"/>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6" name="Google Shape;646;p46"/>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7"/>
          <p:cNvSpPr txBox="1"/>
          <p:nvPr>
            <p:ph idx="1" type="body"/>
          </p:nvPr>
        </p:nvSpPr>
        <p:spPr>
          <a:xfrm>
            <a:off x="699248" y="3324431"/>
            <a:ext cx="7734600" cy="15003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Questions? </a:t>
            </a:r>
            <a:endParaRPr/>
          </a:p>
        </p:txBody>
      </p:sp>
      <p:sp>
        <p:nvSpPr>
          <p:cNvPr id="652" name="Google Shape;652;p47"/>
          <p:cNvSpPr txBox="1"/>
          <p:nvPr>
            <p:ph type="title"/>
          </p:nvPr>
        </p:nvSpPr>
        <p:spPr>
          <a:xfrm>
            <a:off x="690040" y="1204857"/>
            <a:ext cx="7754700" cy="191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Thank</a:t>
            </a:r>
            <a:r>
              <a:rPr lang="en-US"/>
              <a:t> you!</a:t>
            </a:r>
            <a:endParaRPr/>
          </a:p>
        </p:txBody>
      </p:sp>
      <p:sp>
        <p:nvSpPr>
          <p:cNvPr id="653" name="Google Shape;653;p4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8"/>
          <p:cNvSpPr txBox="1"/>
          <p:nvPr>
            <p:ph idx="1" type="body"/>
          </p:nvPr>
        </p:nvSpPr>
        <p:spPr>
          <a:xfrm>
            <a:off x="699248" y="3324431"/>
            <a:ext cx="7734600" cy="15003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Please refer to the following slides for supporting and other information</a:t>
            </a:r>
            <a:endParaRPr/>
          </a:p>
        </p:txBody>
      </p:sp>
      <p:sp>
        <p:nvSpPr>
          <p:cNvPr id="659" name="Google Shape;659;p48"/>
          <p:cNvSpPr txBox="1"/>
          <p:nvPr>
            <p:ph type="title"/>
          </p:nvPr>
        </p:nvSpPr>
        <p:spPr>
          <a:xfrm>
            <a:off x="690040" y="1204857"/>
            <a:ext cx="7754700" cy="191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Appendix</a:t>
            </a:r>
            <a:endParaRPr/>
          </a:p>
        </p:txBody>
      </p:sp>
      <p:sp>
        <p:nvSpPr>
          <p:cNvPr id="660" name="Google Shape;660;p4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9"/>
          <p:cNvSpPr txBox="1"/>
          <p:nvPr>
            <p:ph type="ctrTitle"/>
          </p:nvPr>
        </p:nvSpPr>
        <p:spPr>
          <a:xfrm>
            <a:off x="3105628" y="465270"/>
            <a:ext cx="5444400" cy="2441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Dashboard Iterations</a:t>
            </a:r>
            <a:endParaRPr/>
          </a:p>
        </p:txBody>
      </p:sp>
      <p:sp>
        <p:nvSpPr>
          <p:cNvPr id="666" name="Google Shape;666;p49"/>
          <p:cNvSpPr txBox="1"/>
          <p:nvPr>
            <p:ph idx="1" type="subTitle"/>
          </p:nvPr>
        </p:nvSpPr>
        <p:spPr>
          <a:xfrm>
            <a:off x="3105628" y="3137687"/>
            <a:ext cx="5444400" cy="1752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667" name="Google Shape;667;p4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3" name="Google Shape;673;p50"/>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74" name="Google Shape;674;p50"/>
          <p:cNvPicPr preferRelativeResize="0"/>
          <p:nvPr/>
        </p:nvPicPr>
        <p:blipFill>
          <a:blip r:embed="rId3">
            <a:alphaModFix/>
          </a:blip>
          <a:stretch>
            <a:fillRect/>
          </a:stretch>
        </p:blipFill>
        <p:spPr>
          <a:xfrm>
            <a:off x="1162475" y="1266313"/>
            <a:ext cx="7219523" cy="4325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0" name="Google Shape;680;p51"/>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81" name="Google Shape;681;p51"/>
          <p:cNvPicPr preferRelativeResize="0"/>
          <p:nvPr/>
        </p:nvPicPr>
        <p:blipFill>
          <a:blip r:embed="rId3">
            <a:alphaModFix/>
          </a:blip>
          <a:stretch>
            <a:fillRect/>
          </a:stretch>
        </p:blipFill>
        <p:spPr>
          <a:xfrm>
            <a:off x="478475" y="1478025"/>
            <a:ext cx="7832648" cy="455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Executive Summary</a:t>
            </a:r>
            <a:endParaRPr/>
          </a:p>
        </p:txBody>
      </p:sp>
      <p:sp>
        <p:nvSpPr>
          <p:cNvPr id="157" name="Google Shape;157;p2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25"/>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59" name="Google Shape;159;p25"/>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60" name="Google Shape;160;p25"/>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a:t>
            </a:r>
            <a:r>
              <a:rPr lang="en-US" sz="800">
                <a:solidFill>
                  <a:srgbClr val="0D5DDF"/>
                </a:solidFill>
              </a:rPr>
              <a:t>Preparation</a:t>
            </a:r>
            <a:endParaRPr sz="800">
              <a:solidFill>
                <a:srgbClr val="0D5DDF"/>
              </a:solidFill>
            </a:endParaRPr>
          </a:p>
        </p:txBody>
      </p:sp>
      <p:sp>
        <p:nvSpPr>
          <p:cNvPr id="161" name="Google Shape;161;p25"/>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62" name="Google Shape;162;p25"/>
          <p:cNvSpPr/>
          <p:nvPr/>
        </p:nvSpPr>
        <p:spPr>
          <a:xfrm>
            <a:off x="4386925"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63" name="Google Shape;163;p25"/>
          <p:cNvSpPr/>
          <p:nvPr/>
        </p:nvSpPr>
        <p:spPr>
          <a:xfrm>
            <a:off x="5466200" y="6333125"/>
            <a:ext cx="896400" cy="262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64" name="Google Shape;164;p25"/>
          <p:cNvSpPr/>
          <p:nvPr/>
        </p:nvSpPr>
        <p:spPr>
          <a:xfrm>
            <a:off x="6545475" y="6333125"/>
            <a:ext cx="896400" cy="262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65" name="Google Shape;165;p25"/>
          <p:cNvCxnSpPr>
            <a:stCxn id="158" idx="3"/>
            <a:endCxn id="15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6" name="Google Shape;166;p25"/>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7" name="Google Shape;167;p25"/>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8" name="Google Shape;168;p25"/>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9" name="Google Shape;169;p25"/>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70" name="Google Shape;170;p25"/>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171" name="Google Shape;171;p25"/>
          <p:cNvPicPr preferRelativeResize="0"/>
          <p:nvPr/>
        </p:nvPicPr>
        <p:blipFill>
          <a:blip r:embed="rId3">
            <a:alphaModFix/>
          </a:blip>
          <a:stretch>
            <a:fillRect/>
          </a:stretch>
        </p:blipFill>
        <p:spPr>
          <a:xfrm>
            <a:off x="147000" y="1438931"/>
            <a:ext cx="8839203" cy="38266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7" name="Google Shape;687;p52"/>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88" name="Google Shape;688;p52"/>
          <p:cNvPicPr preferRelativeResize="0"/>
          <p:nvPr/>
        </p:nvPicPr>
        <p:blipFill>
          <a:blip r:embed="rId3">
            <a:alphaModFix/>
          </a:blip>
          <a:stretch>
            <a:fillRect/>
          </a:stretch>
        </p:blipFill>
        <p:spPr>
          <a:xfrm>
            <a:off x="152400" y="1387500"/>
            <a:ext cx="8354509" cy="47932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4" name="Google Shape;694;p53"/>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Countries and companies using PowerBI</a:t>
            </a:r>
            <a:endParaRPr>
              <a:solidFill>
                <a:schemeClr val="lt1"/>
              </a:solidFill>
              <a:latin typeface="Raleway"/>
              <a:ea typeface="Raleway"/>
              <a:cs typeface="Raleway"/>
              <a:sym typeface="Raleway"/>
            </a:endParaRPr>
          </a:p>
          <a:p>
            <a:pPr indent="-330200" lvl="0" marL="457200" rtl="0" algn="l">
              <a:spcBef>
                <a:spcPts val="0"/>
              </a:spcBef>
              <a:spcAft>
                <a:spcPts val="0"/>
              </a:spcAft>
              <a:buClr>
                <a:srgbClr val="595959"/>
              </a:buClr>
              <a:buSzPts val="1600"/>
              <a:buFont typeface="Raleway"/>
              <a:buChar char="●"/>
            </a:pPr>
            <a:r>
              <a:rPr b="0" lang="en-US" sz="1500">
                <a:solidFill>
                  <a:srgbClr val="000000"/>
                </a:solidFill>
              </a:rPr>
              <a:t>As a marketing executive, I want to focus on countries and continents with highest claim amounts. </a:t>
            </a:r>
            <a:endParaRPr b="0" sz="1500">
              <a:solidFill>
                <a:srgbClr val="000000"/>
              </a:solidFill>
            </a:endParaRPr>
          </a:p>
          <a:p>
            <a:pPr indent="-330200" lvl="0" marL="457200" rtl="0" algn="l">
              <a:spcBef>
                <a:spcPts val="0"/>
              </a:spcBef>
              <a:spcAft>
                <a:spcPts val="0"/>
              </a:spcAft>
              <a:buClr>
                <a:srgbClr val="595959"/>
              </a:buClr>
              <a:buSzPts val="1600"/>
              <a:buFont typeface="Raleway"/>
              <a:buChar char="●"/>
            </a:pPr>
            <a:r>
              <a:rPr b="0" lang="en-US" sz="1500">
                <a:solidFill>
                  <a:srgbClr val="000000"/>
                </a:solidFill>
              </a:rPr>
              <a:t>Also, want to focus on our company’s relations with well-established brands that have large claim amounts</a:t>
            </a:r>
            <a:endParaRPr b="0" sz="1600">
              <a:solidFill>
                <a:srgbClr val="595959"/>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95" name="Google Shape;695;p53"/>
          <p:cNvPicPr preferRelativeResize="0"/>
          <p:nvPr/>
        </p:nvPicPr>
        <p:blipFill>
          <a:blip r:embed="rId3">
            <a:alphaModFix/>
          </a:blip>
          <a:stretch>
            <a:fillRect/>
          </a:stretch>
        </p:blipFill>
        <p:spPr>
          <a:xfrm>
            <a:off x="0" y="2180500"/>
            <a:ext cx="5076424" cy="2917026"/>
          </a:xfrm>
          <a:prstGeom prst="rect">
            <a:avLst/>
          </a:prstGeom>
          <a:noFill/>
          <a:ln>
            <a:noFill/>
          </a:ln>
        </p:spPr>
      </p:pic>
      <p:pic>
        <p:nvPicPr>
          <p:cNvPr id="696" name="Google Shape;696;p53"/>
          <p:cNvPicPr preferRelativeResize="0"/>
          <p:nvPr/>
        </p:nvPicPr>
        <p:blipFill>
          <a:blip r:embed="rId4">
            <a:alphaModFix/>
          </a:blip>
          <a:stretch>
            <a:fillRect/>
          </a:stretch>
        </p:blipFill>
        <p:spPr>
          <a:xfrm>
            <a:off x="5005909" y="2387312"/>
            <a:ext cx="4127917" cy="2503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2" name="Google Shape;702;p54"/>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Countries and companies using Tableau</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703" name="Google Shape;703;p54"/>
          <p:cNvPicPr preferRelativeResize="0"/>
          <p:nvPr/>
        </p:nvPicPr>
        <p:blipFill>
          <a:blip r:embed="rId3">
            <a:alphaModFix/>
          </a:blip>
          <a:stretch>
            <a:fillRect/>
          </a:stretch>
        </p:blipFill>
        <p:spPr>
          <a:xfrm>
            <a:off x="793575" y="2123800"/>
            <a:ext cx="7011998" cy="4674973"/>
          </a:xfrm>
          <a:prstGeom prst="rect">
            <a:avLst/>
          </a:prstGeom>
          <a:noFill/>
          <a:ln>
            <a:noFill/>
          </a:ln>
        </p:spPr>
      </p:pic>
      <p:sp>
        <p:nvSpPr>
          <p:cNvPr id="704" name="Google Shape;704;p54"/>
          <p:cNvSpPr txBox="1"/>
          <p:nvPr/>
        </p:nvSpPr>
        <p:spPr>
          <a:xfrm>
            <a:off x="157650" y="1392625"/>
            <a:ext cx="88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5" name="Google Shape;705;p54"/>
          <p:cNvSpPr txBox="1"/>
          <p:nvPr/>
        </p:nvSpPr>
        <p:spPr>
          <a:xfrm>
            <a:off x="42375" y="1302900"/>
            <a:ext cx="8717700" cy="1092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US" sz="1500"/>
              <a:t>As a marketing executive,  I would like to track countries whose senior citizens are claiming more</a:t>
            </a:r>
            <a:endParaRPr sz="1500"/>
          </a:p>
          <a:p>
            <a:pPr indent="-323850" lvl="0" marL="457200" rtl="0" algn="l">
              <a:spcBef>
                <a:spcPts val="0"/>
              </a:spcBef>
              <a:spcAft>
                <a:spcPts val="0"/>
              </a:spcAft>
              <a:buSzPts val="1500"/>
              <a:buChar char="●"/>
            </a:pPr>
            <a:r>
              <a:rPr lang="en-US" sz="1500"/>
              <a:t>Also, I want to focus on U.S. states that have highest claim amounts.</a:t>
            </a:r>
            <a:endParaRPr sz="1500"/>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1" name="Google Shape;711;p55"/>
          <p:cNvPicPr preferRelativeResize="0"/>
          <p:nvPr/>
        </p:nvPicPr>
        <p:blipFill rotWithShape="1">
          <a:blip r:embed="rId3">
            <a:alphaModFix/>
          </a:blip>
          <a:srcRect b="0" l="5614" r="3830" t="0"/>
          <a:stretch/>
        </p:blipFill>
        <p:spPr>
          <a:xfrm>
            <a:off x="1305238" y="619375"/>
            <a:ext cx="6533521" cy="2730900"/>
          </a:xfrm>
          <a:prstGeom prst="rect">
            <a:avLst/>
          </a:prstGeom>
          <a:noFill/>
          <a:ln>
            <a:noFill/>
          </a:ln>
        </p:spPr>
      </p:pic>
      <p:sp>
        <p:nvSpPr>
          <p:cNvPr id="712" name="Google Shape;712;p55"/>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sz="3700">
                <a:solidFill>
                  <a:schemeClr val="lt1"/>
                </a:solidFill>
                <a:latin typeface="Raleway"/>
                <a:ea typeface="Raleway"/>
                <a:cs typeface="Raleway"/>
                <a:sym typeface="Raleway"/>
              </a:rPr>
              <a:t>Dashboards: Payment Type Distribution</a:t>
            </a:r>
            <a:endParaRPr sz="3700">
              <a:solidFill>
                <a:schemeClr val="lt1"/>
              </a:solidFill>
              <a:latin typeface="Raleway"/>
              <a:ea typeface="Raleway"/>
              <a:cs typeface="Raleway"/>
              <a:sym typeface="Raleway"/>
            </a:endParaRPr>
          </a:p>
          <a:p>
            <a:pPr indent="0" lvl="0" marL="0" rtl="0" algn="l">
              <a:spcBef>
                <a:spcPts val="0"/>
              </a:spcBef>
              <a:spcAft>
                <a:spcPts val="0"/>
              </a:spcAft>
              <a:buNone/>
            </a:pPr>
            <a:r>
              <a:t/>
            </a:r>
            <a:endParaRPr sz="3700">
              <a:solidFill>
                <a:schemeClr val="lt1"/>
              </a:solidFill>
              <a:latin typeface="Raleway"/>
              <a:ea typeface="Raleway"/>
              <a:cs typeface="Raleway"/>
              <a:sym typeface="Raleway"/>
            </a:endParaRPr>
          </a:p>
        </p:txBody>
      </p:sp>
      <p:pic>
        <p:nvPicPr>
          <p:cNvPr id="713" name="Google Shape;713;p55"/>
          <p:cNvPicPr preferRelativeResize="0"/>
          <p:nvPr/>
        </p:nvPicPr>
        <p:blipFill>
          <a:blip r:embed="rId4">
            <a:alphaModFix/>
          </a:blip>
          <a:stretch>
            <a:fillRect/>
          </a:stretch>
        </p:blipFill>
        <p:spPr>
          <a:xfrm>
            <a:off x="1165838" y="3421025"/>
            <a:ext cx="3369899" cy="3366375"/>
          </a:xfrm>
          <a:prstGeom prst="rect">
            <a:avLst/>
          </a:prstGeom>
          <a:noFill/>
          <a:ln>
            <a:noFill/>
          </a:ln>
        </p:spPr>
      </p:pic>
      <p:pic>
        <p:nvPicPr>
          <p:cNvPr id="714" name="Google Shape;714;p55"/>
          <p:cNvPicPr preferRelativeResize="0"/>
          <p:nvPr/>
        </p:nvPicPr>
        <p:blipFill>
          <a:blip r:embed="rId5">
            <a:alphaModFix/>
          </a:blip>
          <a:stretch>
            <a:fillRect/>
          </a:stretch>
        </p:blipFill>
        <p:spPr>
          <a:xfrm>
            <a:off x="4608263" y="3415600"/>
            <a:ext cx="3369900" cy="33772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0" name="Google Shape;720;p56"/>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Transactions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21" name="Google Shape;721;p56"/>
          <p:cNvPicPr preferRelativeResize="0"/>
          <p:nvPr/>
        </p:nvPicPr>
        <p:blipFill>
          <a:blip r:embed="rId3">
            <a:alphaModFix/>
          </a:blip>
          <a:stretch>
            <a:fillRect/>
          </a:stretch>
        </p:blipFill>
        <p:spPr>
          <a:xfrm>
            <a:off x="553049" y="794200"/>
            <a:ext cx="7603853" cy="5538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7" name="Google Shape;727;p57"/>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Transactions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28" name="Google Shape;728;p57"/>
          <p:cNvPicPr preferRelativeResize="0"/>
          <p:nvPr/>
        </p:nvPicPr>
        <p:blipFill>
          <a:blip r:embed="rId3">
            <a:alphaModFix/>
          </a:blip>
          <a:stretch>
            <a:fillRect/>
          </a:stretch>
        </p:blipFill>
        <p:spPr>
          <a:xfrm>
            <a:off x="839325" y="771675"/>
            <a:ext cx="7295000" cy="5855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4" name="Google Shape;734;p58"/>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Claim Amount status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35" name="Google Shape;735;p58"/>
          <p:cNvPicPr preferRelativeResize="0"/>
          <p:nvPr/>
        </p:nvPicPr>
        <p:blipFill>
          <a:blip r:embed="rId3">
            <a:alphaModFix/>
          </a:blip>
          <a:stretch>
            <a:fillRect/>
          </a:stretch>
        </p:blipFill>
        <p:spPr>
          <a:xfrm>
            <a:off x="152400" y="850500"/>
            <a:ext cx="8839201" cy="4419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1" name="Google Shape;741;p59"/>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Status when Declined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42" name="Google Shape;742;p59"/>
          <p:cNvPicPr preferRelativeResize="0"/>
          <p:nvPr/>
        </p:nvPicPr>
        <p:blipFill>
          <a:blip r:embed="rId3">
            <a:alphaModFix/>
          </a:blip>
          <a:stretch>
            <a:fillRect/>
          </a:stretch>
        </p:blipFill>
        <p:spPr>
          <a:xfrm>
            <a:off x="152400" y="850500"/>
            <a:ext cx="8839200" cy="47398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8" name="Google Shape;748;p60"/>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ctr">
              <a:spcBef>
                <a:spcPts val="0"/>
              </a:spcBef>
              <a:spcAft>
                <a:spcPts val="0"/>
              </a:spcAft>
              <a:buNone/>
            </a:pPr>
            <a:r>
              <a:rPr lang="en-US" sz="3400">
                <a:solidFill>
                  <a:schemeClr val="lt1"/>
                </a:solidFill>
                <a:latin typeface="Raleway"/>
                <a:ea typeface="Raleway"/>
                <a:cs typeface="Raleway"/>
                <a:sym typeface="Raleway"/>
              </a:rPr>
              <a:t>Dashboards: Payment Status Summary</a:t>
            </a:r>
            <a:endParaRPr sz="3400">
              <a:solidFill>
                <a:schemeClr val="lt1"/>
              </a:solidFill>
              <a:latin typeface="Raleway"/>
              <a:ea typeface="Raleway"/>
              <a:cs typeface="Raleway"/>
              <a:sym typeface="Raleway"/>
            </a:endParaRPr>
          </a:p>
          <a:p>
            <a:pPr indent="0" lvl="0" marL="0" rtl="0" algn="l">
              <a:spcBef>
                <a:spcPts val="0"/>
              </a:spcBef>
              <a:spcAft>
                <a:spcPts val="0"/>
              </a:spcAft>
              <a:buNone/>
            </a:pPr>
            <a:r>
              <a:t/>
            </a:r>
            <a:endParaRPr sz="4800">
              <a:solidFill>
                <a:schemeClr val="lt1"/>
              </a:solidFill>
              <a:latin typeface="Raleway"/>
              <a:ea typeface="Raleway"/>
              <a:cs typeface="Raleway"/>
              <a:sym typeface="Raleway"/>
            </a:endParaRPr>
          </a:p>
        </p:txBody>
      </p:sp>
      <p:pic>
        <p:nvPicPr>
          <p:cNvPr id="749" name="Google Shape;749;p60"/>
          <p:cNvPicPr preferRelativeResize="0"/>
          <p:nvPr/>
        </p:nvPicPr>
        <p:blipFill>
          <a:blip r:embed="rId3">
            <a:alphaModFix/>
          </a:blip>
          <a:stretch>
            <a:fillRect/>
          </a:stretch>
        </p:blipFill>
        <p:spPr>
          <a:xfrm>
            <a:off x="457200" y="860125"/>
            <a:ext cx="8229600" cy="4476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p61"/>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ctr">
              <a:spcBef>
                <a:spcPts val="0"/>
              </a:spcBef>
              <a:spcAft>
                <a:spcPts val="0"/>
              </a:spcAft>
              <a:buNone/>
            </a:pPr>
            <a:r>
              <a:rPr lang="en-US" sz="3400">
                <a:solidFill>
                  <a:schemeClr val="lt1"/>
                </a:solidFill>
                <a:latin typeface="Raleway"/>
                <a:ea typeface="Raleway"/>
                <a:cs typeface="Raleway"/>
                <a:sym typeface="Raleway"/>
              </a:rPr>
              <a:t>Dashboard: Payee</a:t>
            </a:r>
            <a:endParaRPr sz="4800">
              <a:solidFill>
                <a:schemeClr val="lt1"/>
              </a:solidFill>
              <a:latin typeface="Raleway"/>
              <a:ea typeface="Raleway"/>
              <a:cs typeface="Raleway"/>
              <a:sym typeface="Raleway"/>
            </a:endParaRPr>
          </a:p>
        </p:txBody>
      </p:sp>
      <p:pic>
        <p:nvPicPr>
          <p:cNvPr id="756" name="Google Shape;756;p61"/>
          <p:cNvPicPr preferRelativeResize="0"/>
          <p:nvPr/>
        </p:nvPicPr>
        <p:blipFill>
          <a:blip r:embed="rId3">
            <a:alphaModFix/>
          </a:blip>
          <a:stretch>
            <a:fillRect/>
          </a:stretch>
        </p:blipFill>
        <p:spPr>
          <a:xfrm>
            <a:off x="152400" y="850500"/>
            <a:ext cx="3279198" cy="5855099"/>
          </a:xfrm>
          <a:prstGeom prst="rect">
            <a:avLst/>
          </a:prstGeom>
          <a:noFill/>
          <a:ln>
            <a:noFill/>
          </a:ln>
        </p:spPr>
      </p:pic>
      <p:pic>
        <p:nvPicPr>
          <p:cNvPr id="757" name="Google Shape;757;p61"/>
          <p:cNvPicPr preferRelativeResize="0"/>
          <p:nvPr/>
        </p:nvPicPr>
        <p:blipFill>
          <a:blip r:embed="rId4">
            <a:alphaModFix/>
          </a:blip>
          <a:stretch>
            <a:fillRect/>
          </a:stretch>
        </p:blipFill>
        <p:spPr>
          <a:xfrm>
            <a:off x="3583998" y="850500"/>
            <a:ext cx="3459311" cy="5855099"/>
          </a:xfrm>
          <a:prstGeom prst="rect">
            <a:avLst/>
          </a:prstGeom>
          <a:noFill/>
          <a:ln>
            <a:noFill/>
          </a:ln>
        </p:spPr>
      </p:pic>
      <p:sp>
        <p:nvSpPr>
          <p:cNvPr id="758" name="Google Shape;758;p61"/>
          <p:cNvSpPr txBox="1"/>
          <p:nvPr/>
        </p:nvSpPr>
        <p:spPr>
          <a:xfrm>
            <a:off x="7043300" y="850500"/>
            <a:ext cx="18639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link to the pdf version of the dashboard is as follows:</a:t>
            </a:r>
            <a:endParaRPr sz="2000"/>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5"/>
              </a:rPr>
              <a:t>https://drive.google.com/file/d/1TMuQRJD1eGPwLs6n81fFUpNZ2UrhCSIc/view?usp=sharing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 type="body"/>
          </p:nvPr>
        </p:nvSpPr>
        <p:spPr>
          <a:xfrm>
            <a:off x="401100" y="2146200"/>
            <a:ext cx="8341800" cy="2565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N</a:t>
            </a:r>
            <a:r>
              <a:rPr lang="en-US"/>
              <a:t>ame verification service: validate, capture, and analyze data at the point of retrieval</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US"/>
              <a:t>Create an interactive and constantly updated data visualization dashboard based on the payee - the customer, and payer - the retailer</a:t>
            </a:r>
            <a:endParaRPr/>
          </a:p>
        </p:txBody>
      </p:sp>
      <p:sp>
        <p:nvSpPr>
          <p:cNvPr id="177" name="Google Shape;177;p26"/>
          <p:cNvSpPr txBox="1"/>
          <p:nvPr>
            <p:ph type="title"/>
          </p:nvPr>
        </p:nvSpPr>
        <p:spPr>
          <a:xfrm>
            <a:off x="693890" y="6696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Purpose of Capstone</a:t>
            </a:r>
            <a:endParaRPr/>
          </a:p>
        </p:txBody>
      </p:sp>
      <p:sp>
        <p:nvSpPr>
          <p:cNvPr id="178" name="Google Shape;178;p2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6"/>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80" name="Google Shape;180;p26"/>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81" name="Google Shape;181;p26"/>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182" name="Google Shape;182;p26"/>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83" name="Google Shape;183;p26"/>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84" name="Google Shape;184;p26"/>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85" name="Google Shape;185;p26"/>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86" name="Google Shape;186;p26"/>
          <p:cNvCxnSpPr>
            <a:stCxn id="179" idx="3"/>
            <a:endCxn id="18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7" name="Google Shape;187;p26"/>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8" name="Google Shape;188;p26"/>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9" name="Google Shape;189;p26"/>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90" name="Google Shape;190;p26"/>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91" name="Google Shape;191;p26"/>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2"/>
          <p:cNvSpPr txBox="1"/>
          <p:nvPr>
            <p:ph type="ctrTitle"/>
          </p:nvPr>
        </p:nvSpPr>
        <p:spPr>
          <a:xfrm>
            <a:off x="2534175" y="679575"/>
            <a:ext cx="6309900" cy="109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Github Repository Links</a:t>
            </a:r>
            <a:endParaRPr/>
          </a:p>
        </p:txBody>
      </p:sp>
      <p:sp>
        <p:nvSpPr>
          <p:cNvPr id="764" name="Google Shape;764;p62"/>
          <p:cNvSpPr txBox="1"/>
          <p:nvPr>
            <p:ph idx="1" type="subTitle"/>
          </p:nvPr>
        </p:nvSpPr>
        <p:spPr>
          <a:xfrm>
            <a:off x="600075" y="2637625"/>
            <a:ext cx="8244000" cy="3195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chemeClr val="lt1"/>
              </a:buClr>
              <a:buSzPts val="2400"/>
              <a:buChar char="-"/>
            </a:pPr>
            <a:r>
              <a:rPr lang="en-US" u="sng">
                <a:solidFill>
                  <a:schemeClr val="lt1"/>
                </a:solidFill>
                <a:hlinkClick r:id="rId3">
                  <a:extLst>
                    <a:ext uri="{A12FA001-AC4F-418D-AE19-62706E023703}">
                      <ahyp:hlinkClr val="tx"/>
                    </a:ext>
                  </a:extLst>
                </a:hlinkClick>
              </a:rPr>
              <a:t>https://github.com/bmcdermott07/capstone</a:t>
            </a:r>
            <a:r>
              <a:rPr lang="en-US">
                <a:solidFill>
                  <a:schemeClr val="lt1"/>
                </a:solidFill>
              </a:rPr>
              <a:t> </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4">
                  <a:extLst>
                    <a:ext uri="{A12FA001-AC4F-418D-AE19-62706E023703}">
                      <ahyp:hlinkClr val="tx"/>
                    </a:ext>
                  </a:extLst>
                </a:hlinkClick>
              </a:rPr>
              <a:t>https://github.com/ruchiamin00/ruchiamin00</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5">
                  <a:extLst>
                    <a:ext uri="{A12FA001-AC4F-418D-AE19-62706E023703}">
                      <ahyp:hlinkClr val="tx"/>
                    </a:ext>
                  </a:extLst>
                </a:hlinkClick>
              </a:rPr>
              <a:t>https://github.com/pkbhatta5/Paypocket_Dashboard</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6">
                  <a:extLst>
                    <a:ext uri="{A12FA001-AC4F-418D-AE19-62706E023703}">
                      <ahyp:hlinkClr val="tx"/>
                    </a:ext>
                  </a:extLst>
                </a:hlinkClick>
              </a:rPr>
              <a:t>https://github.com/chauhayu2511/PayPocket_Dashboard</a:t>
            </a:r>
            <a:r>
              <a:rPr lang="en-US">
                <a:solidFill>
                  <a:schemeClr val="lt1"/>
                </a:solidFill>
              </a:rPr>
              <a:t> </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7">
                  <a:extLst>
                    <a:ext uri="{A12FA001-AC4F-418D-AE19-62706E023703}">
                      <ahyp:hlinkClr val="tx"/>
                    </a:ext>
                  </a:extLst>
                </a:hlinkClick>
              </a:rPr>
              <a:t>https://github.com/65suyash/PayPocket_Business-Analytics-Practicum_DNSC-6317</a:t>
            </a:r>
            <a:endParaRPr>
              <a:solidFill>
                <a:schemeClr val="lt1"/>
              </a:solidFill>
            </a:endParaRPr>
          </a:p>
          <a:p>
            <a:pPr indent="-381000" lvl="0" marL="457200" rtl="0" algn="l">
              <a:spcBef>
                <a:spcPts val="0"/>
              </a:spcBef>
              <a:spcAft>
                <a:spcPts val="0"/>
              </a:spcAft>
              <a:buSzPts val="2400"/>
              <a:buChar char="-"/>
            </a:pPr>
            <a:r>
              <a:t/>
            </a:r>
            <a:endParaRPr/>
          </a:p>
        </p:txBody>
      </p:sp>
      <p:sp>
        <p:nvSpPr>
          <p:cNvPr id="765" name="Google Shape;765;p6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3"/>
          <p:cNvSpPr txBox="1"/>
          <p:nvPr>
            <p:ph type="ctrTitle"/>
          </p:nvPr>
        </p:nvSpPr>
        <p:spPr>
          <a:xfrm>
            <a:off x="3105628" y="465270"/>
            <a:ext cx="5444400" cy="2441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a:t>
            </a:r>
            <a:endParaRPr/>
          </a:p>
        </p:txBody>
      </p:sp>
      <p:sp>
        <p:nvSpPr>
          <p:cNvPr id="771" name="Google Shape;771;p6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Software</a:t>
            </a:r>
            <a:endParaRPr/>
          </a:p>
        </p:txBody>
      </p:sp>
      <p:sp>
        <p:nvSpPr>
          <p:cNvPr id="777" name="Google Shape;777;p6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778" name="Google Shape;778;p64"/>
          <p:cNvGrpSpPr/>
          <p:nvPr/>
        </p:nvGrpSpPr>
        <p:grpSpPr>
          <a:xfrm>
            <a:off x="728467" y="4054285"/>
            <a:ext cx="7676255" cy="1206949"/>
            <a:chOff x="1593000" y="2322568"/>
            <a:chExt cx="5957975" cy="643500"/>
          </a:xfrm>
        </p:grpSpPr>
        <p:sp>
          <p:nvSpPr>
            <p:cNvPr id="779" name="Google Shape;779;p6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Open Source vs Licensure</a:t>
              </a:r>
              <a:endParaRPr sz="1500">
                <a:solidFill>
                  <a:srgbClr val="FFFFFF"/>
                </a:solidFill>
              </a:endParaRPr>
            </a:p>
          </p:txBody>
        </p:sp>
        <p:sp>
          <p:nvSpPr>
            <p:cNvPr id="783" name="Google Shape;783;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4"/>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785" name="Google Shape;785;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Cost effective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Easy to access</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Pre-developed purpose in software </a:t>
              </a:r>
              <a:endParaRPr sz="1200">
                <a:solidFill>
                  <a:srgbClr val="1C4587"/>
                </a:solidFill>
              </a:endParaRPr>
            </a:p>
          </p:txBody>
        </p:sp>
      </p:grpSp>
      <p:grpSp>
        <p:nvGrpSpPr>
          <p:cNvPr id="786" name="Google Shape;786;p64"/>
          <p:cNvGrpSpPr/>
          <p:nvPr/>
        </p:nvGrpSpPr>
        <p:grpSpPr>
          <a:xfrm>
            <a:off x="728467" y="2825536"/>
            <a:ext cx="7676255" cy="1206949"/>
            <a:chOff x="1593000" y="2322568"/>
            <a:chExt cx="5957975" cy="643500"/>
          </a:xfrm>
        </p:grpSpPr>
        <p:sp>
          <p:nvSpPr>
            <p:cNvPr id="787" name="Google Shape;787;p6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Stopped Postgres Usage</a:t>
              </a:r>
              <a:endParaRPr sz="1500">
                <a:solidFill>
                  <a:srgbClr val="FFFFFF"/>
                </a:solidFill>
              </a:endParaRPr>
            </a:p>
          </p:txBody>
        </p:sp>
        <p:sp>
          <p:nvSpPr>
            <p:cNvPr id="791" name="Google Shape;791;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793" name="Google Shape;793;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Difficult to integrate</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Knowledge gap within team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Developed flat files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Focus is business analytics </a:t>
              </a:r>
              <a:endParaRPr sz="1200">
                <a:solidFill>
                  <a:srgbClr val="1155CC"/>
                </a:solidFill>
              </a:endParaRPr>
            </a:p>
          </p:txBody>
        </p:sp>
      </p:grpSp>
      <p:grpSp>
        <p:nvGrpSpPr>
          <p:cNvPr id="794" name="Google Shape;794;p64"/>
          <p:cNvGrpSpPr/>
          <p:nvPr/>
        </p:nvGrpSpPr>
        <p:grpSpPr>
          <a:xfrm>
            <a:off x="728467" y="1596770"/>
            <a:ext cx="7676255" cy="1206949"/>
            <a:chOff x="1593000" y="2322568"/>
            <a:chExt cx="5957975" cy="643500"/>
          </a:xfrm>
        </p:grpSpPr>
        <p:sp>
          <p:nvSpPr>
            <p:cNvPr id="795" name="Google Shape;795;p64"/>
            <p:cNvSpPr/>
            <p:nvPr/>
          </p:nvSpPr>
          <p:spPr>
            <a:xfrm>
              <a:off x="3728375" y="2322568"/>
              <a:ext cx="3822600" cy="643500"/>
            </a:xfrm>
            <a:prstGeom prst="rect">
              <a:avLst/>
            </a:pr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Logistical Issues</a:t>
              </a:r>
              <a:endParaRPr sz="1500">
                <a:solidFill>
                  <a:srgbClr val="FFFFFF"/>
                </a:solidFill>
              </a:endParaRPr>
            </a:p>
          </p:txBody>
        </p:sp>
        <p:sp>
          <p:nvSpPr>
            <p:cNvPr id="799" name="Google Shape;799;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4"/>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01" name="Google Shape;801;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Difficulty sharing screens</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All team members had access to every document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Designated back up “screen sharer”</a:t>
              </a:r>
              <a:endParaRPr sz="1200">
                <a:solidFill>
                  <a:srgbClr val="3C78D8"/>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Data Creation</a:t>
            </a:r>
            <a:endParaRPr/>
          </a:p>
        </p:txBody>
      </p:sp>
      <p:sp>
        <p:nvSpPr>
          <p:cNvPr id="807" name="Google Shape;807;p6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08" name="Google Shape;808;p65"/>
          <p:cNvGrpSpPr/>
          <p:nvPr/>
        </p:nvGrpSpPr>
        <p:grpSpPr>
          <a:xfrm>
            <a:off x="728467" y="4054285"/>
            <a:ext cx="7676255" cy="1206949"/>
            <a:chOff x="1593000" y="2322568"/>
            <a:chExt cx="5957975" cy="643500"/>
          </a:xfrm>
        </p:grpSpPr>
        <p:sp>
          <p:nvSpPr>
            <p:cNvPr id="809" name="Google Shape;809;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Sufficient Data</a:t>
              </a:r>
              <a:endParaRPr sz="1500">
                <a:solidFill>
                  <a:srgbClr val="FFFFFF"/>
                </a:solidFill>
              </a:endParaRPr>
            </a:p>
          </p:txBody>
        </p:sp>
        <p:sp>
          <p:nvSpPr>
            <p:cNvPr id="813" name="Google Shape;813;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815" name="Google Shape;815;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Clean the synthetic data created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Ensure it is accurate and realistic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Develop more rows than planned </a:t>
              </a:r>
              <a:endParaRPr sz="1200">
                <a:solidFill>
                  <a:srgbClr val="1C4587"/>
                </a:solidFill>
              </a:endParaRPr>
            </a:p>
          </p:txBody>
        </p:sp>
      </p:grpSp>
      <p:grpSp>
        <p:nvGrpSpPr>
          <p:cNvPr id="816" name="Google Shape;816;p65"/>
          <p:cNvGrpSpPr/>
          <p:nvPr/>
        </p:nvGrpSpPr>
        <p:grpSpPr>
          <a:xfrm>
            <a:off x="728467" y="2825536"/>
            <a:ext cx="7676255" cy="1206949"/>
            <a:chOff x="1593000" y="2322568"/>
            <a:chExt cx="5957975" cy="643500"/>
          </a:xfrm>
        </p:grpSpPr>
        <p:sp>
          <p:nvSpPr>
            <p:cNvPr id="817" name="Google Shape;817;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Tracking Column Selection</a:t>
              </a:r>
              <a:endParaRPr sz="1500">
                <a:solidFill>
                  <a:srgbClr val="FFFFFF"/>
                </a:solidFill>
              </a:endParaRPr>
            </a:p>
          </p:txBody>
        </p:sp>
        <p:sp>
          <p:nvSpPr>
            <p:cNvPr id="821" name="Google Shape;821;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823" name="Google Shape;823;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Track changes and additions in real time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 source to target for reproducibility </a:t>
              </a:r>
              <a:endParaRPr sz="1200">
                <a:solidFill>
                  <a:srgbClr val="1155CC"/>
                </a:solidFill>
              </a:endParaRPr>
            </a:p>
          </p:txBody>
        </p:sp>
      </p:grpSp>
      <p:grpSp>
        <p:nvGrpSpPr>
          <p:cNvPr id="824" name="Google Shape;824;p65"/>
          <p:cNvGrpSpPr/>
          <p:nvPr/>
        </p:nvGrpSpPr>
        <p:grpSpPr>
          <a:xfrm>
            <a:off x="728467" y="1596770"/>
            <a:ext cx="7676255" cy="1206949"/>
            <a:chOff x="1593000" y="2322568"/>
            <a:chExt cx="5957975" cy="643500"/>
          </a:xfrm>
        </p:grpSpPr>
        <p:sp>
          <p:nvSpPr>
            <p:cNvPr id="825" name="Google Shape;825;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Insufficient Time Allocation</a:t>
              </a:r>
              <a:endParaRPr sz="1500">
                <a:solidFill>
                  <a:srgbClr val="FFFFFF"/>
                </a:solidFill>
              </a:endParaRPr>
            </a:p>
          </p:txBody>
        </p:sp>
        <p:sp>
          <p:nvSpPr>
            <p:cNvPr id="829" name="Google Shape;829;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31" name="Google Shape;831;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 extra time to data understanding in the beginning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Develop source to target as data is being created </a:t>
              </a:r>
              <a:endParaRPr sz="1200">
                <a:solidFill>
                  <a:srgbClr val="3C78D8"/>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6"/>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Visualizations</a:t>
            </a:r>
            <a:endParaRPr/>
          </a:p>
        </p:txBody>
      </p:sp>
      <p:sp>
        <p:nvSpPr>
          <p:cNvPr id="837" name="Google Shape;837;p6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38" name="Google Shape;838;p66"/>
          <p:cNvGrpSpPr/>
          <p:nvPr/>
        </p:nvGrpSpPr>
        <p:grpSpPr>
          <a:xfrm>
            <a:off x="728467" y="4054285"/>
            <a:ext cx="7676255" cy="1206949"/>
            <a:chOff x="1593000" y="2322568"/>
            <a:chExt cx="5957975" cy="643500"/>
          </a:xfrm>
        </p:grpSpPr>
        <p:sp>
          <p:nvSpPr>
            <p:cNvPr id="839" name="Google Shape;839;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6"/>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6"/>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Overwhelming Dashboards</a:t>
              </a:r>
              <a:endParaRPr sz="1500">
                <a:solidFill>
                  <a:srgbClr val="FFFFFF"/>
                </a:solidFill>
              </a:endParaRPr>
            </a:p>
          </p:txBody>
        </p:sp>
        <p:sp>
          <p:nvSpPr>
            <p:cNvPr id="843" name="Google Shape;843;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6"/>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845" name="Google Shape;845;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Group dashboards by payer vs payee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Simple and interpretability graphs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Top N or Bottom N for tables </a:t>
              </a:r>
              <a:endParaRPr sz="1200">
                <a:solidFill>
                  <a:srgbClr val="1C4587"/>
                </a:solidFill>
              </a:endParaRPr>
            </a:p>
          </p:txBody>
        </p:sp>
      </p:grpSp>
      <p:grpSp>
        <p:nvGrpSpPr>
          <p:cNvPr id="846" name="Google Shape;846;p66"/>
          <p:cNvGrpSpPr/>
          <p:nvPr/>
        </p:nvGrpSpPr>
        <p:grpSpPr>
          <a:xfrm>
            <a:off x="728467" y="2825536"/>
            <a:ext cx="7676255" cy="1206949"/>
            <a:chOff x="1593000" y="2322568"/>
            <a:chExt cx="5957975" cy="643500"/>
          </a:xfrm>
        </p:grpSpPr>
        <p:sp>
          <p:nvSpPr>
            <p:cNvPr id="847" name="Google Shape;847;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6"/>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6"/>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Inability to Collaborate within PowerBI</a:t>
              </a:r>
              <a:endParaRPr sz="1500">
                <a:solidFill>
                  <a:srgbClr val="FFFFFF"/>
                </a:solidFill>
              </a:endParaRPr>
            </a:p>
          </p:txBody>
        </p:sp>
        <p:sp>
          <p:nvSpPr>
            <p:cNvPr id="851" name="Google Shape;851;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6"/>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853" name="Google Shape;853;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Create team structure by having a designated team member to manually compile files </a:t>
              </a:r>
              <a:endParaRPr sz="1200">
                <a:solidFill>
                  <a:srgbClr val="1155CC"/>
                </a:solidFill>
              </a:endParaRPr>
            </a:p>
            <a:p>
              <a:pPr indent="-304800" lvl="1" marL="914400" rtl="0" algn="l">
                <a:lnSpc>
                  <a:spcPct val="115000"/>
                </a:lnSpc>
                <a:spcBef>
                  <a:spcPts val="0"/>
                </a:spcBef>
                <a:spcAft>
                  <a:spcPts val="0"/>
                </a:spcAft>
                <a:buClr>
                  <a:srgbClr val="1155CC"/>
                </a:buClr>
                <a:buSzPts val="1200"/>
                <a:buChar char="○"/>
              </a:pPr>
              <a:r>
                <a:rPr lang="en-US" sz="1200">
                  <a:solidFill>
                    <a:srgbClr val="1155CC"/>
                  </a:solidFill>
                </a:rPr>
                <a:t>Sent screenshots of dashboard and their settings for reproducibility </a:t>
              </a:r>
              <a:endParaRPr sz="1200">
                <a:solidFill>
                  <a:srgbClr val="1155CC"/>
                </a:solidFill>
              </a:endParaRPr>
            </a:p>
          </p:txBody>
        </p:sp>
      </p:grpSp>
      <p:grpSp>
        <p:nvGrpSpPr>
          <p:cNvPr id="854" name="Google Shape;854;p66"/>
          <p:cNvGrpSpPr/>
          <p:nvPr/>
        </p:nvGrpSpPr>
        <p:grpSpPr>
          <a:xfrm>
            <a:off x="728467" y="1596770"/>
            <a:ext cx="7676255" cy="1206949"/>
            <a:chOff x="1593000" y="2322568"/>
            <a:chExt cx="5957975" cy="643500"/>
          </a:xfrm>
        </p:grpSpPr>
        <p:sp>
          <p:nvSpPr>
            <p:cNvPr id="855" name="Google Shape;855;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6"/>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6"/>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Compatibility with Desktop PowerBI</a:t>
              </a:r>
              <a:endParaRPr sz="1500">
                <a:solidFill>
                  <a:srgbClr val="FFFFFF"/>
                </a:solidFill>
              </a:endParaRPr>
            </a:p>
          </p:txBody>
        </p:sp>
        <p:sp>
          <p:nvSpPr>
            <p:cNvPr id="859" name="Google Shape;859;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6"/>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61" name="Google Shape;861;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MAC OS team members obtained a 60 day free trial of PowerBI Pro to gain access to PowerBi cloud</a:t>
              </a:r>
              <a:endParaRPr sz="1200">
                <a:solidFill>
                  <a:srgbClr val="3C78D8"/>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688500" y="1548150"/>
            <a:ext cx="8327100" cy="4427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PayPocket delivers customer rebates using price matching to </a:t>
            </a:r>
            <a:r>
              <a:rPr lang="en-US"/>
              <a:t>allow</a:t>
            </a:r>
            <a:r>
              <a:rPr lang="en-US"/>
              <a:t> </a:t>
            </a:r>
            <a:r>
              <a:rPr lang="en-US"/>
              <a:t>customers</a:t>
            </a:r>
            <a:r>
              <a:rPr lang="en-US"/>
              <a:t> the opportunity to find a lower price within 30 days of purchase.</a:t>
            </a:r>
            <a:endParaRPr/>
          </a:p>
          <a:p>
            <a:pPr indent="0" lvl="0" marL="0" rtl="0" algn="l">
              <a:spcBef>
                <a:spcPts val="480"/>
              </a:spcBef>
              <a:spcAft>
                <a:spcPts val="0"/>
              </a:spcAft>
              <a:buNone/>
            </a:pPr>
            <a:r>
              <a:t/>
            </a:r>
            <a:endParaRPr sz="1000"/>
          </a:p>
          <a:p>
            <a:pPr indent="-381000" lvl="0" marL="457200" rtl="0" algn="l">
              <a:spcBef>
                <a:spcPts val="480"/>
              </a:spcBef>
              <a:spcAft>
                <a:spcPts val="0"/>
              </a:spcAft>
              <a:buSzPts val="2400"/>
              <a:buChar char="●"/>
            </a:pPr>
            <a:r>
              <a:rPr lang="en-US"/>
              <a:t>U</a:t>
            </a:r>
            <a:r>
              <a:rPr lang="en-US"/>
              <a:t>nderstand the flow and characteristics of the payouts</a:t>
            </a:r>
            <a:endParaRPr/>
          </a:p>
          <a:p>
            <a:pPr indent="0" lvl="0" marL="0" rtl="0" algn="l">
              <a:spcBef>
                <a:spcPts val="480"/>
              </a:spcBef>
              <a:spcAft>
                <a:spcPts val="0"/>
              </a:spcAft>
              <a:buNone/>
            </a:pPr>
            <a:r>
              <a:t/>
            </a:r>
            <a:endParaRPr sz="1000"/>
          </a:p>
          <a:p>
            <a:pPr indent="-381000" lvl="0" marL="457200" rtl="0" algn="l">
              <a:lnSpc>
                <a:spcPct val="115000"/>
              </a:lnSpc>
              <a:spcBef>
                <a:spcPts val="0"/>
              </a:spcBef>
              <a:spcAft>
                <a:spcPts val="0"/>
              </a:spcAft>
              <a:buSzPts val="2400"/>
              <a:buChar char="●"/>
            </a:pPr>
            <a:r>
              <a:rPr lang="en-US"/>
              <a:t>Use standard, existing libraries to </a:t>
            </a:r>
            <a:r>
              <a:rPr lang="en-US"/>
              <a:t>understand</a:t>
            </a:r>
            <a:r>
              <a:rPr lang="en-US"/>
              <a:t> the velocity and volume of payments, where geographically payments are being made, and what types of accounts are receiving payout</a:t>
            </a:r>
            <a:endParaRPr/>
          </a:p>
        </p:txBody>
      </p:sp>
      <p:sp>
        <p:nvSpPr>
          <p:cNvPr id="197" name="Google Shape;197;p27"/>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Business Problem</a:t>
            </a:r>
            <a:endParaRPr/>
          </a:p>
        </p:txBody>
      </p:sp>
      <p:sp>
        <p:nvSpPr>
          <p:cNvPr id="198" name="Google Shape;198;p2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27"/>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00" name="Google Shape;200;p27"/>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01" name="Google Shape;201;p27"/>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02" name="Google Shape;202;p27"/>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03" name="Google Shape;203;p27"/>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04" name="Google Shape;204;p27"/>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05" name="Google Shape;205;p27"/>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06" name="Google Shape;206;p27"/>
          <p:cNvCxnSpPr>
            <a:stCxn id="199" idx="3"/>
            <a:endCxn id="20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7" name="Google Shape;207;p27"/>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8" name="Google Shape;208;p27"/>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9" name="Google Shape;209;p27"/>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10" name="Google Shape;210;p27"/>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11" name="Google Shape;211;p27"/>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 type="body"/>
          </p:nvPr>
        </p:nvSpPr>
        <p:spPr>
          <a:xfrm>
            <a:off x="693900" y="1423150"/>
            <a:ext cx="7756200" cy="41760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en-US"/>
              <a:t>Effects on different executives and directors within the company</a:t>
            </a:r>
            <a:endParaRPr/>
          </a:p>
          <a:p>
            <a:pPr indent="-381000" lvl="0" marL="457200" rtl="0" algn="l">
              <a:lnSpc>
                <a:spcPct val="115000"/>
              </a:lnSpc>
              <a:spcBef>
                <a:spcPts val="0"/>
              </a:spcBef>
              <a:spcAft>
                <a:spcPts val="0"/>
              </a:spcAft>
              <a:buSzPts val="2400"/>
              <a:buChar char="●"/>
            </a:pPr>
            <a:r>
              <a:rPr lang="en-US"/>
              <a:t>User stories: marketing executive, sales director, chief financial officer, developer, and chief operating officer’s need and access to PayPocket</a:t>
            </a:r>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Each team member created a user story &amp; dashboard </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Utilized various visualitions, data points, and combination of variables for their user’s needs. </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Final dashboard is a collection of these user stories to be the most adaptive and useful curation of visualization for PayPocket and its future endeavors.</a:t>
            </a:r>
            <a:endParaRPr sz="1800">
              <a:solidFill>
                <a:srgbClr val="595959"/>
              </a:solidFill>
            </a:endParaRPr>
          </a:p>
        </p:txBody>
      </p:sp>
      <p:sp>
        <p:nvSpPr>
          <p:cNvPr id="217" name="Google Shape;217;p28"/>
          <p:cNvSpPr txBox="1"/>
          <p:nvPr>
            <p:ph type="title"/>
          </p:nvPr>
        </p:nvSpPr>
        <p:spPr>
          <a:xfrm>
            <a:off x="6938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Impact on different segments</a:t>
            </a:r>
            <a:endParaRPr/>
          </a:p>
        </p:txBody>
      </p:sp>
      <p:sp>
        <p:nvSpPr>
          <p:cNvPr id="218" name="Google Shape;218;p2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8"/>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20" name="Google Shape;220;p28"/>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21" name="Google Shape;221;p28"/>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22" name="Google Shape;222;p28"/>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23" name="Google Shape;223;p28"/>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24" name="Google Shape;224;p28"/>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25" name="Google Shape;225;p28"/>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26" name="Google Shape;226;p28"/>
          <p:cNvCxnSpPr>
            <a:stCxn id="219" idx="3"/>
            <a:endCxn id="22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7" name="Google Shape;227;p28"/>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8" name="Google Shape;228;p28"/>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9" name="Google Shape;229;p28"/>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30" name="Google Shape;230;p28"/>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31" name="Google Shape;231;p28"/>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29"/>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b="1" lang="en-US"/>
              <a:t>Client Registry Master </a:t>
            </a:r>
            <a:endParaRPr b="1"/>
          </a:p>
          <a:p>
            <a:pPr indent="-368300" lvl="1" marL="914400" rtl="0" algn="l">
              <a:spcBef>
                <a:spcPts val="0"/>
              </a:spcBef>
              <a:spcAft>
                <a:spcPts val="0"/>
              </a:spcAft>
              <a:buSzPts val="2200"/>
              <a:buAutoNum type="alphaLcPeriod"/>
            </a:pPr>
            <a:r>
              <a:rPr lang="en-US"/>
              <a:t>Information regarding the Payers </a:t>
            </a:r>
            <a:endParaRPr/>
          </a:p>
          <a:p>
            <a:pPr indent="-355600" lvl="2" marL="1371600" rtl="0" algn="l">
              <a:spcBef>
                <a:spcPts val="0"/>
              </a:spcBef>
              <a:spcAft>
                <a:spcPts val="0"/>
              </a:spcAft>
              <a:buSzPts val="2000"/>
              <a:buAutoNum type="romanLcPeriod"/>
            </a:pPr>
            <a:r>
              <a:rPr lang="en-US"/>
              <a:t>Payments being sent out </a:t>
            </a:r>
            <a:endParaRPr/>
          </a:p>
          <a:p>
            <a:pPr indent="-381000" lvl="0" marL="457200" rtl="0" algn="l">
              <a:spcBef>
                <a:spcPts val="0"/>
              </a:spcBef>
              <a:spcAft>
                <a:spcPts val="0"/>
              </a:spcAft>
              <a:buSzPts val="2400"/>
              <a:buAutoNum type="arabicPeriod"/>
            </a:pPr>
            <a:r>
              <a:rPr b="1" lang="en-US"/>
              <a:t>User Profile Master</a:t>
            </a:r>
            <a:r>
              <a:rPr lang="en-US"/>
              <a:t> </a:t>
            </a:r>
            <a:endParaRPr/>
          </a:p>
          <a:p>
            <a:pPr indent="-368300" lvl="1" marL="914400" rtl="0" algn="l">
              <a:spcBef>
                <a:spcPts val="0"/>
              </a:spcBef>
              <a:spcAft>
                <a:spcPts val="0"/>
              </a:spcAft>
              <a:buSzPts val="2200"/>
              <a:buAutoNum type="alphaLcPeriod"/>
            </a:pPr>
            <a:r>
              <a:rPr lang="en-US"/>
              <a:t>Information regarding the Payees</a:t>
            </a:r>
            <a:endParaRPr/>
          </a:p>
          <a:p>
            <a:pPr indent="-355600" lvl="2" marL="1371600" rtl="0" algn="l">
              <a:spcBef>
                <a:spcPts val="0"/>
              </a:spcBef>
              <a:spcAft>
                <a:spcPts val="0"/>
              </a:spcAft>
              <a:buSzPts val="2000"/>
              <a:buAutoNum type="romanLcPeriod"/>
            </a:pPr>
            <a:r>
              <a:rPr lang="en-US"/>
              <a:t>Payments being </a:t>
            </a:r>
            <a:r>
              <a:rPr lang="en-US"/>
              <a:t>received</a:t>
            </a:r>
            <a:r>
              <a:rPr lang="en-US"/>
              <a:t> </a:t>
            </a:r>
            <a:endParaRPr/>
          </a:p>
          <a:p>
            <a:pPr indent="-381000" lvl="0" marL="457200" rtl="0" algn="l">
              <a:spcBef>
                <a:spcPts val="0"/>
              </a:spcBef>
              <a:spcAft>
                <a:spcPts val="0"/>
              </a:spcAft>
              <a:buSzPts val="2400"/>
              <a:buAutoNum type="arabicPeriod"/>
            </a:pPr>
            <a:r>
              <a:rPr b="1" lang="en-US"/>
              <a:t>Payment Service Master </a:t>
            </a:r>
            <a:endParaRPr b="1"/>
          </a:p>
          <a:p>
            <a:pPr indent="-368300" lvl="1" marL="914400" rtl="0" algn="l">
              <a:spcBef>
                <a:spcPts val="0"/>
              </a:spcBef>
              <a:spcAft>
                <a:spcPts val="0"/>
              </a:spcAft>
              <a:buSzPts val="2200"/>
              <a:buAutoNum type="alphaLcPeriod"/>
            </a:pPr>
            <a:r>
              <a:rPr lang="en-US"/>
              <a:t>Information regarding the payment </a:t>
            </a:r>
            <a:endParaRPr/>
          </a:p>
          <a:p>
            <a:pPr indent="-355600" lvl="2" marL="1371600" rtl="0" algn="l">
              <a:spcBef>
                <a:spcPts val="0"/>
              </a:spcBef>
              <a:spcAft>
                <a:spcPts val="0"/>
              </a:spcAft>
              <a:buSzPts val="2000"/>
              <a:buAutoNum type="romanLcPeriod"/>
            </a:pPr>
            <a:r>
              <a:rPr lang="en-US"/>
              <a:t>Type, Status </a:t>
            </a:r>
            <a:endParaRPr/>
          </a:p>
        </p:txBody>
      </p:sp>
      <p:sp>
        <p:nvSpPr>
          <p:cNvPr id="237" name="Google Shape;237;p29"/>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Model Overview</a:t>
            </a:r>
            <a:endParaRPr/>
          </a:p>
        </p:txBody>
      </p:sp>
      <p:sp>
        <p:nvSpPr>
          <p:cNvPr id="238" name="Google Shape;238;p2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0"/>
          <p:cNvSpPr txBox="1"/>
          <p:nvPr>
            <p:ph type="title"/>
          </p:nvPr>
        </p:nvSpPr>
        <p:spPr>
          <a:xfrm>
            <a:off x="167725" y="210998"/>
            <a:ext cx="7756200" cy="1286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Data Model Overview</a:t>
            </a:r>
            <a:endParaRPr/>
          </a:p>
          <a:p>
            <a:pPr indent="0" lvl="0" marL="0" rtl="0" algn="l">
              <a:lnSpc>
                <a:spcPct val="115000"/>
              </a:lnSpc>
              <a:spcBef>
                <a:spcPts val="0"/>
              </a:spcBef>
              <a:spcAft>
                <a:spcPts val="0"/>
              </a:spcAft>
              <a:buNone/>
            </a:pPr>
            <a:r>
              <a:rPr b="0" lang="en-US" sz="2500"/>
              <a:t>Source to Target Mapping</a:t>
            </a:r>
            <a:endParaRPr b="0" sz="2500"/>
          </a:p>
        </p:txBody>
      </p:sp>
      <p:sp>
        <p:nvSpPr>
          <p:cNvPr id="245" name="Google Shape;245;p30"/>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46" name="Google Shape;246;p30"/>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47" name="Google Shape;247;p30"/>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48" name="Google Shape;248;p30"/>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49" name="Google Shape;249;p30"/>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50" name="Google Shape;250;p30"/>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51" name="Google Shape;251;p30"/>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52" name="Google Shape;252;p30"/>
          <p:cNvCxnSpPr>
            <a:stCxn id="245" idx="3"/>
            <a:endCxn id="246"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3" name="Google Shape;253;p30"/>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4" name="Google Shape;254;p30"/>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5" name="Google Shape;255;p30"/>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6" name="Google Shape;256;p30"/>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7" name="Google Shape;257;p30"/>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
        <p:nvSpPr>
          <p:cNvPr id="258" name="Google Shape;258;p30"/>
          <p:cNvSpPr txBox="1"/>
          <p:nvPr>
            <p:ph idx="1" type="body"/>
          </p:nvPr>
        </p:nvSpPr>
        <p:spPr>
          <a:xfrm>
            <a:off x="759025" y="1400175"/>
            <a:ext cx="8152200" cy="11286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Font typeface="Arial"/>
              <a:buAutoNum type="arabicPeriod"/>
            </a:pPr>
            <a:r>
              <a:rPr b="1" lang="en-US" sz="2000"/>
              <a:t>Client Registry Master (</a:t>
            </a:r>
            <a:r>
              <a:rPr lang="en-US" sz="2200">
                <a:solidFill>
                  <a:srgbClr val="262626"/>
                </a:solidFill>
              </a:rPr>
              <a:t>Information regarding the Payers </a:t>
            </a:r>
            <a:r>
              <a:rPr b="1" lang="en-US" sz="2000"/>
              <a:t>)</a:t>
            </a:r>
            <a:endParaRPr b="1" sz="2000"/>
          </a:p>
          <a:p>
            <a:pPr indent="-355600" lvl="0" marL="457200" rtl="0" algn="l">
              <a:spcBef>
                <a:spcPts val="0"/>
              </a:spcBef>
              <a:spcAft>
                <a:spcPts val="0"/>
              </a:spcAft>
              <a:buSzPts val="2000"/>
              <a:buAutoNum type="arabicPeriod"/>
            </a:pPr>
            <a:r>
              <a:rPr b="1" lang="en-US" sz="2000"/>
              <a:t>User Profile Master</a:t>
            </a:r>
            <a:r>
              <a:rPr lang="en-US" sz="2000"/>
              <a:t> (</a:t>
            </a:r>
            <a:r>
              <a:rPr lang="en-US" sz="2200">
                <a:solidFill>
                  <a:srgbClr val="262626"/>
                </a:solidFill>
              </a:rPr>
              <a:t>Information regarding the Payees</a:t>
            </a:r>
            <a:r>
              <a:rPr lang="en-US" sz="2000"/>
              <a:t>)</a:t>
            </a:r>
            <a:endParaRPr sz="1600"/>
          </a:p>
          <a:p>
            <a:pPr indent="-355600" lvl="0" marL="457200" rtl="0" algn="l">
              <a:spcBef>
                <a:spcPts val="0"/>
              </a:spcBef>
              <a:spcAft>
                <a:spcPts val="0"/>
              </a:spcAft>
              <a:buSzPts val="2000"/>
              <a:buFont typeface="Arial"/>
              <a:buAutoNum type="arabicPeriod"/>
            </a:pPr>
            <a:r>
              <a:rPr b="1" lang="en-US" sz="2000"/>
              <a:t>Payment Service Master (</a:t>
            </a:r>
            <a:r>
              <a:rPr lang="en-US" sz="2200">
                <a:solidFill>
                  <a:srgbClr val="262626"/>
                </a:solidFill>
              </a:rPr>
              <a:t>Information regarding the payment </a:t>
            </a:r>
            <a:r>
              <a:rPr b="1" lang="en-US" sz="2000"/>
              <a:t>)</a:t>
            </a:r>
            <a:endParaRPr sz="1600"/>
          </a:p>
        </p:txBody>
      </p:sp>
      <p:pic>
        <p:nvPicPr>
          <p:cNvPr id="259" name="Google Shape;259;p30"/>
          <p:cNvPicPr preferRelativeResize="0"/>
          <p:nvPr/>
        </p:nvPicPr>
        <p:blipFill>
          <a:blip r:embed="rId3">
            <a:alphaModFix/>
          </a:blip>
          <a:stretch>
            <a:fillRect/>
          </a:stretch>
        </p:blipFill>
        <p:spPr>
          <a:xfrm>
            <a:off x="167725" y="2639863"/>
            <a:ext cx="8839201" cy="28629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idx="1" type="body"/>
          </p:nvPr>
        </p:nvSpPr>
        <p:spPr>
          <a:xfrm>
            <a:off x="165825" y="1492425"/>
            <a:ext cx="8812200" cy="38139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600"/>
              <a:buChar char="●"/>
            </a:pPr>
            <a:r>
              <a:rPr lang="en-US" sz="1600">
                <a:solidFill>
                  <a:schemeClr val="dk1"/>
                </a:solidFill>
              </a:rPr>
              <a:t>Discussed the datatables and databases with our client to identify useful columns from Paypocket tables. Also, we learned about the type of data that each of the identified columns should contain.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Created user stories to identify which columns are relevant and repetitive in the four data tables. Example: company_id, person_id etc.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Prepared an excel file using functions like randbetween(), index(), date etc. targeting the Forbes 500 companies with the useful columns to cover all the user stories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Some columns are computed like </a:t>
            </a:r>
            <a:r>
              <a:rPr i="1" lang="en-US" sz="1600">
                <a:solidFill>
                  <a:schemeClr val="dk1"/>
                </a:solidFill>
              </a:rPr>
              <a:t>age</a:t>
            </a:r>
            <a:r>
              <a:rPr lang="en-US" sz="1600">
                <a:solidFill>
                  <a:schemeClr val="dk1"/>
                </a:solidFill>
              </a:rPr>
              <a:t> which are derived from columns like </a:t>
            </a:r>
            <a:r>
              <a:rPr i="1" lang="en-US" sz="1600">
                <a:solidFill>
                  <a:schemeClr val="dk1"/>
                </a:solidFill>
              </a:rPr>
              <a:t>Date of Birth</a:t>
            </a:r>
            <a:r>
              <a:rPr lang="en-US" sz="1600">
                <a:solidFill>
                  <a:schemeClr val="dk1"/>
                </a:solidFill>
              </a:rPr>
              <a:t>. </a:t>
            </a:r>
            <a:endParaRPr sz="1600">
              <a:solidFill>
                <a:schemeClr val="dk1"/>
              </a:solidFill>
            </a:endParaRPr>
          </a:p>
          <a:p>
            <a:pPr indent="0" lvl="0" marL="0" rtl="0" algn="l">
              <a:spcBef>
                <a:spcPts val="480"/>
              </a:spcBef>
              <a:spcAft>
                <a:spcPts val="0"/>
              </a:spcAft>
              <a:buNone/>
            </a:pPr>
            <a:r>
              <a:t/>
            </a:r>
            <a:endParaRPr/>
          </a:p>
        </p:txBody>
      </p:sp>
      <p:sp>
        <p:nvSpPr>
          <p:cNvPr id="265" name="Google Shape;265;p31"/>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Synthetic Data Creation</a:t>
            </a:r>
            <a:endParaRPr/>
          </a:p>
        </p:txBody>
      </p:sp>
      <p:sp>
        <p:nvSpPr>
          <p:cNvPr id="266" name="Google Shape;266;p3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p31"/>
          <p:cNvPicPr preferRelativeResize="0"/>
          <p:nvPr/>
        </p:nvPicPr>
        <p:blipFill>
          <a:blip r:embed="rId3">
            <a:alphaModFix/>
          </a:blip>
          <a:stretch>
            <a:fillRect/>
          </a:stretch>
        </p:blipFill>
        <p:spPr>
          <a:xfrm>
            <a:off x="461775" y="3840701"/>
            <a:ext cx="7982925" cy="1465625"/>
          </a:xfrm>
          <a:prstGeom prst="rect">
            <a:avLst/>
          </a:prstGeom>
          <a:noFill/>
          <a:ln>
            <a:noFill/>
          </a:ln>
        </p:spPr>
      </p:pic>
      <p:sp>
        <p:nvSpPr>
          <p:cNvPr id="268" name="Google Shape;268;p31"/>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69" name="Google Shape;269;p31"/>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70" name="Google Shape;270;p31"/>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71" name="Google Shape;271;p31"/>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72" name="Google Shape;272;p31"/>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73" name="Google Shape;273;p31"/>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74" name="Google Shape;274;p31"/>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75" name="Google Shape;275;p31"/>
          <p:cNvCxnSpPr>
            <a:stCxn id="268" idx="3"/>
            <a:endCxn id="26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6" name="Google Shape;276;p31"/>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7" name="Google Shape;277;p31"/>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8" name="Google Shape;278;p31"/>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9" name="Google Shape;279;p31"/>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80" name="Google Shape;280;p31"/>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